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xml"/>
  <Override ContentType="application/vnd.openxmlformats-officedocument.presentationml.comments+xml" PartName="/ppt/comments/comment5.xml"/>
  <Override ContentType="application/vnd.openxmlformats-officedocument.presentationml.comments+xml" PartName="/ppt/comments/comment6.xml"/>
  <Override ContentType="application/vnd.openxmlformats-officedocument.presentationml.comments+xml" PartName="/ppt/comments/comment4.xml"/>
  <Override ContentType="application/vnd.openxmlformats-officedocument.presentationml.comments+xml" PartName="/ppt/comments/comment3.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Lst>
  <p:sldSz cy="5143500" cx="9144000"/>
  <p:notesSz cx="6858000" cy="9144000"/>
  <p:embeddedFontLst>
    <p:embeddedFont>
      <p:font typeface="Roboto"/>
      <p:regular r:id="rId43"/>
      <p:bold r:id="rId44"/>
      <p:italic r:id="rId45"/>
      <p:boldItalic r:id="rId46"/>
    </p:embeddedFont>
    <p:embeddedFont>
      <p:font typeface="Montserrat"/>
      <p:regular r:id="rId47"/>
      <p:bold r:id="rId48"/>
      <p:italic r:id="rId49"/>
      <p:boldItalic r:id="rId50"/>
    </p:embeddedFont>
    <p:embeddedFont>
      <p:font typeface="Open Sans SemiBold"/>
      <p:regular r:id="rId51"/>
      <p:bold r:id="rId52"/>
      <p:italic r:id="rId53"/>
      <p:boldItalic r:id="rId54"/>
    </p:embeddedFont>
    <p:embeddedFont>
      <p:font typeface="Montserrat Light"/>
      <p:regular r:id="rId55"/>
      <p:bold r:id="rId56"/>
      <p:italic r:id="rId57"/>
      <p:boldItalic r:id="rId58"/>
    </p:embeddedFont>
    <p:embeddedFont>
      <p:font typeface="Open Sans Light"/>
      <p:regular r:id="rId59"/>
      <p:bold r:id="rId60"/>
      <p:italic r:id="rId61"/>
      <p:boldItalic r:id="rId62"/>
    </p:embeddedFont>
    <p:embeddedFont>
      <p:font typeface="Open Sans"/>
      <p:regular r:id="rId63"/>
      <p:bold r:id="rId64"/>
      <p:italic r:id="rId65"/>
      <p:boldItalic r:id="rId6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7" name="Hari Raghavan"/>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E6261C15-6C3D-4007-8E29-D382DDB0D672}">
  <a:tblStyle styleId="{E6261C15-6C3D-4007-8E29-D382DDB0D672}"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F3C5B13C-308C-44B1-9844-CEAAFB855100}" styleName="Table_1">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font" Target="fonts/Roboto-bold.fntdata"/><Relationship Id="rId43" Type="http://schemas.openxmlformats.org/officeDocument/2006/relationships/font" Target="fonts/Roboto-regular.fntdata"/><Relationship Id="rId46" Type="http://schemas.openxmlformats.org/officeDocument/2006/relationships/font" Target="fonts/Roboto-boldItalic.fntdata"/><Relationship Id="rId45" Type="http://schemas.openxmlformats.org/officeDocument/2006/relationships/font" Target="fonts/Roboto-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font" Target="fonts/Montserrat-bold.fntdata"/><Relationship Id="rId47" Type="http://schemas.openxmlformats.org/officeDocument/2006/relationships/font" Target="fonts/Montserrat-regular.fntdata"/><Relationship Id="rId49" Type="http://schemas.openxmlformats.org/officeDocument/2006/relationships/font" Target="fonts/Montserrat-italic.fntdata"/><Relationship Id="rId5" Type="http://schemas.openxmlformats.org/officeDocument/2006/relationships/commentAuthors" Target="commentAuthors.xml"/><Relationship Id="rId6" Type="http://schemas.openxmlformats.org/officeDocument/2006/relationships/slideMaster" Target="slideMasters/slideMaster1.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2" Type="http://schemas.openxmlformats.org/officeDocument/2006/relationships/font" Target="fonts/OpenSansLight-boldItalic.fntdata"/><Relationship Id="rId61" Type="http://schemas.openxmlformats.org/officeDocument/2006/relationships/font" Target="fonts/OpenSansLight-italic.fntdata"/><Relationship Id="rId20" Type="http://schemas.openxmlformats.org/officeDocument/2006/relationships/slide" Target="slides/slide13.xml"/><Relationship Id="rId64" Type="http://schemas.openxmlformats.org/officeDocument/2006/relationships/font" Target="fonts/OpenSans-bold.fntdata"/><Relationship Id="rId63" Type="http://schemas.openxmlformats.org/officeDocument/2006/relationships/font" Target="fonts/OpenSans-regular.fntdata"/><Relationship Id="rId22" Type="http://schemas.openxmlformats.org/officeDocument/2006/relationships/slide" Target="slides/slide15.xml"/><Relationship Id="rId66" Type="http://schemas.openxmlformats.org/officeDocument/2006/relationships/font" Target="fonts/OpenSans-boldItalic.fntdata"/><Relationship Id="rId21" Type="http://schemas.openxmlformats.org/officeDocument/2006/relationships/slide" Target="slides/slide14.xml"/><Relationship Id="rId65" Type="http://schemas.openxmlformats.org/officeDocument/2006/relationships/font" Target="fonts/OpenSans-italic.fntdata"/><Relationship Id="rId24" Type="http://schemas.openxmlformats.org/officeDocument/2006/relationships/slide" Target="slides/slide17.xml"/><Relationship Id="rId23" Type="http://schemas.openxmlformats.org/officeDocument/2006/relationships/slide" Target="slides/slide16.xml"/><Relationship Id="rId60" Type="http://schemas.openxmlformats.org/officeDocument/2006/relationships/font" Target="fonts/OpenSansLight-bold.fntdata"/><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font" Target="fonts/OpenSansSemiBold-regular.fntdata"/><Relationship Id="rId50" Type="http://schemas.openxmlformats.org/officeDocument/2006/relationships/font" Target="fonts/Montserrat-boldItalic.fntdata"/><Relationship Id="rId53" Type="http://schemas.openxmlformats.org/officeDocument/2006/relationships/font" Target="fonts/OpenSansSemiBold-italic.fntdata"/><Relationship Id="rId52" Type="http://schemas.openxmlformats.org/officeDocument/2006/relationships/font" Target="fonts/OpenSansSemiBold-bold.fntdata"/><Relationship Id="rId11" Type="http://schemas.openxmlformats.org/officeDocument/2006/relationships/slide" Target="slides/slide4.xml"/><Relationship Id="rId55" Type="http://schemas.openxmlformats.org/officeDocument/2006/relationships/font" Target="fonts/MontserratLight-regular.fntdata"/><Relationship Id="rId10" Type="http://schemas.openxmlformats.org/officeDocument/2006/relationships/slide" Target="slides/slide3.xml"/><Relationship Id="rId54" Type="http://schemas.openxmlformats.org/officeDocument/2006/relationships/font" Target="fonts/OpenSansSemiBold-boldItalic.fntdata"/><Relationship Id="rId13" Type="http://schemas.openxmlformats.org/officeDocument/2006/relationships/slide" Target="slides/slide6.xml"/><Relationship Id="rId57" Type="http://schemas.openxmlformats.org/officeDocument/2006/relationships/font" Target="fonts/MontserratLight-italic.fntdata"/><Relationship Id="rId12" Type="http://schemas.openxmlformats.org/officeDocument/2006/relationships/slide" Target="slides/slide5.xml"/><Relationship Id="rId56" Type="http://schemas.openxmlformats.org/officeDocument/2006/relationships/font" Target="fonts/MontserratLight-bold.fntdata"/><Relationship Id="rId15" Type="http://schemas.openxmlformats.org/officeDocument/2006/relationships/slide" Target="slides/slide8.xml"/><Relationship Id="rId59" Type="http://schemas.openxmlformats.org/officeDocument/2006/relationships/font" Target="fonts/OpenSansLight-regular.fntdata"/><Relationship Id="rId14" Type="http://schemas.openxmlformats.org/officeDocument/2006/relationships/slide" Target="slides/slide7.xml"/><Relationship Id="rId58" Type="http://schemas.openxmlformats.org/officeDocument/2006/relationships/font" Target="fonts/MontserratLight-boldItalic.fntdata"/><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3-10-12T15:37:40.182">
    <p:pos x="196" y="280"/>
    <p:text>*Keep it high level on this slide!* What you list/discuss here - whether with simple bullets or a process/timeline diagram like the one included - should be reflected and covered in more detail in the sections and slides to come. Think about the phases of your project work, from initial data understanding through model evaluation. You might also want to mention - or speak about - how you decided on this approach (e.g., based on Challenge Advisor guidance), and any research you did at the beginning of the project.</p:tex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2" dt="2024-10-07T17:49:50.134">
    <p:pos x="196" y="280"/>
    <p:text>*Previewing your findings* is a good idea before going into more details in the following sections. However, keep it at a Summary level - and use the other "Insights and Key Findings" slide in this template deck to provide a more in-depth analysis once you've discussed the data and modeling phases.</p:text>
  </p:cm>
</p:cmLst>
</file>

<file path=ppt/comments/comment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3" dt="2023-10-12T17:30:34.877">
    <p:pos x="196" y="568"/>
    <p:text>This is one possible title for the section wherein you will describe everything you did "pre-modeling" (e.g., EDA, data selection, data cleaning, feature engineering) - but please feel free to rename it if you'd like to use a different section title. For example, you might want to use "Data Preprocessing" instead of "Data Preparation".</p:text>
  </p:cm>
</p:cmLst>
</file>

<file path=ppt/comments/comment4.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4" dt="2022-11-18T17:24:41.498">
    <p:pos x="196" y="280"/>
    <p:text>Other possible titles for this slide: "Recommendations"; "Outcomes" (or you could add additional slides for these!)</p:text>
  </p:cm>
</p:cmLst>
</file>

<file path=ppt/comments/comment5.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5" dt="2022-11-18T22:23:30.981">
    <p:pos x="196" y="280"/>
    <p:text>*On this slide, you might include things like:* new Python libraries that you got to practice with; new ML project tools you were able to use; things that you learned that were not covered in your ML Foundations summer course; etc.</p:text>
  </p:cm>
  <p:cm authorId="0" idx="6" dt="2022-11-18T22:23:30.981">
    <p:pos x="196" y="280"/>
    <p:text>*While this slide is being presented, you might also want to discuss:*
- Looking back, what your team would have done differently
- What you wished you had more time for (you can also cover this on the following "Next Steps" slide)
- Obstacles you faced and how you overcame them</p:text>
  </p:cm>
</p:cmLst>
</file>

<file path=ppt/comments/comment6.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7" dt="2022-11-18T21:20:10.745">
    <p:pos x="196" y="280"/>
    <p:text>*For example:* If you had more time to work on this project, how would you improve your model?</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clio.com/wp-content/uploads/2023/05/AI-Hub-What-is-AI-and-How-Can-Lawyers-Use-It.png" TargetMode="Externa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loom.com/share/916d9db72018424494b9510e509608ff?sid=46336f92-be48-4b1b-870b-63b0c2abb7ed" TargetMode="Externa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16a6a87d4a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16a6a87d4a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Zoe slides 1-5</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18a07cd33b2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18a07cd33b2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Yomna: The advisors were flexible with the tasks given to us. We were allowed to complete all three projects, or 1 or 2 of them really well. We decided to </a:t>
            </a:r>
            <a:r>
              <a:rPr lang="en">
                <a:solidFill>
                  <a:schemeClr val="dk1"/>
                </a:solidFill>
              </a:rPr>
              <a:t>tackle</a:t>
            </a:r>
            <a:r>
              <a:rPr lang="en">
                <a:solidFill>
                  <a:schemeClr val="dk1"/>
                </a:solidFill>
              </a:rPr>
              <a:t> creating a chronology task.  </a:t>
            </a:r>
            <a:endParaRPr>
              <a:solidFill>
                <a:schemeClr val="dk1"/>
              </a:solidFill>
            </a:endParaRPr>
          </a:p>
          <a:p>
            <a:pPr indent="0" lvl="0" marL="0" rtl="0" algn="l">
              <a:spcBef>
                <a:spcPts val="0"/>
              </a:spcBef>
              <a:spcAft>
                <a:spcPts val="0"/>
              </a:spcAft>
              <a:buNone/>
            </a:pPr>
            <a:r>
              <a:rPr lang="en" u="sng">
                <a:solidFill>
                  <a:schemeClr val="hlink"/>
                </a:solidFill>
                <a:hlinkClick r:id="rId2"/>
              </a:rPr>
              <a:t>AI-Hub-What-is-AI-and-How-Can-Lawyers-Use-It.png</a:t>
            </a:r>
            <a:endParaRPr>
              <a:solidFill>
                <a:schemeClr val="dk1"/>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313f80338f1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313f80338f1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Yomna: A chronology: </a:t>
            </a:r>
            <a:r>
              <a:rPr lang="en" sz="1400">
                <a:solidFill>
                  <a:srgbClr val="595959"/>
                </a:solidFill>
                <a:latin typeface="Open Sans Light"/>
                <a:ea typeface="Open Sans Light"/>
                <a:cs typeface="Open Sans Light"/>
                <a:sym typeface="Open Sans Light"/>
              </a:rPr>
              <a:t>A document that outlines a timeline of events regarding a case. It is compiled by an attorney sifting through vast amounts of interviews, emails, and other documents to build a timeline, making it a great task where AI can step in</a:t>
            </a:r>
            <a:endParaRPr sz="1400">
              <a:solidFill>
                <a:srgbClr val="595959"/>
              </a:solidFill>
              <a:latin typeface="Open Sans Light"/>
              <a:ea typeface="Open Sans Light"/>
              <a:cs typeface="Open Sans Light"/>
              <a:sym typeface="Open Sans Light"/>
            </a:endParaRPr>
          </a:p>
          <a:p>
            <a:pPr indent="0" lvl="0" marL="0" rtl="0" algn="l">
              <a:spcBef>
                <a:spcPts val="0"/>
              </a:spcBef>
              <a:spcAft>
                <a:spcPts val="0"/>
              </a:spcAft>
              <a:buNone/>
            </a:pPr>
            <a:r>
              <a:t/>
            </a:r>
            <a:endParaRPr sz="1400">
              <a:solidFill>
                <a:srgbClr val="595959"/>
              </a:solidFill>
              <a:latin typeface="Open Sans Light"/>
              <a:ea typeface="Open Sans Light"/>
              <a:cs typeface="Open Sans Light"/>
              <a:sym typeface="Open Sans Light"/>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16a6a87d4ab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16a6a87d4ab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Tiffany: We began by looking up legal terms like what a </a:t>
            </a:r>
            <a:r>
              <a:rPr lang="en"/>
              <a:t>chronology</a:t>
            </a:r>
            <a:r>
              <a:rPr lang="en"/>
              <a:t> is. Then in the data </a:t>
            </a:r>
            <a:r>
              <a:rPr lang="en"/>
              <a:t>preparation</a:t>
            </a:r>
            <a:r>
              <a:rPr lang="en"/>
              <a:t> stage, we decided to read and analyze the given data files and try to format it in the best way using Python libraries. Then in the modeling stage, we fine tuned an LLM to create our chronology. During the testing phase, we tested which hyperparameters and models had the lowest test loss. And when we started implementing the project, we decided to create a web app that incorporates AI into creating chronologies.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16a6a87d4ab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16a6a87d4ab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Tiffany: Here are some resources we used throughout the course of the project. (Pictured top left to bottom right): Open AI, spaCy, Google Colab, GitHub, Visual Studio Code, and Python.</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3086a4302d4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3086a4302d4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Tiffany: Before going into </a:t>
            </a:r>
            <a:r>
              <a:rPr lang="en"/>
              <a:t>specifics</a:t>
            </a:r>
            <a:r>
              <a:rPr lang="en"/>
              <a:t>, here are some of the general results. When we submitted our product, an AI agent along with a visualisation tool, this is how it performed. The best model training loss was 0.0027 (a 99% decrease of training loss from our first model). And it placed 11th out of 13 bots on LegalDuel. However, some of the newer models we implemented later in this presentation we will note we did not have time to test on LegalDuel’s platform.</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16a6a87d4ab_0_1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16a6a87d4ab_0_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Zoe 15-19</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311ecce829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311ecce829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were given 30 mock interviews, emails, and other documents (not real life, in docx format, 701KB).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311ecce8297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311ecce8297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read the docs, hand made chronologies and compared our results with the AI models. AI models performed well with handmade ones.</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311ecce8297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311ecce8297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data cleaning and preprocessing, we had to go through a few steps. First we had to convert our documents that were given to us in docx format into plain text through some </a:t>
            </a:r>
            <a:r>
              <a:rPr lang="en"/>
              <a:t>conversions in Python. However, much of this step was able to be handled quickly as the use of ChatGPT in our model meant that this step was already done sufficiently through Open AI. Outside of this, we tried to experiment with some other tools including spaCy, Stanford Core NLP, and Duckling. However, none of these were able to challenge ChatGPT’s data cleaning and preprocessing capabilities.</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16a6a87d4ab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8" name="Google Shape;288;g16a6a87d4ab_0_1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In the left image, we used spacy to extract entities in the documents (date, Person) In the right image we extracted specific dates (January 15, 2020)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g16a6a87d4ab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 name="Google Shape;61;g16a6a87d4ab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18a07cd33b2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18a07cd33b2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Tiffany slides 20-22</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313f80338f1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313f80338f1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Tiffany: Research into LLMs. Chatbot arena. We used chatgpt’s pretrained models to finetune and use for our web application. </a:t>
            </a:r>
            <a:endParaRPr>
              <a:solidFill>
                <a:schemeClr val="dk1"/>
              </a:solidFil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31605e683bb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31605e683bb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Tiffany: We decided to use prompt engineering so our model can give the best response. The prompt tells the model how it should format and create a chronology and the model will return a descriptive summary of events to create a </a:t>
            </a:r>
            <a:r>
              <a:rPr lang="en"/>
              <a:t>chronology</a:t>
            </a:r>
            <a:r>
              <a:rPr lang="en"/>
              <a:t>.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18a07cd33b2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18a07cd33b2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Yomna: After prompt engineering, we started the fintuning step. We created a Json file with 10 training examples. In our first version of testing, here the results are displayed for two models that we used. Chat GPT 4o had a low training loss, yet a high cost when compared to Chat GPT 3.5 turbo.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31249599c24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7" name="Google Shape;337;g31249599c24_0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Yomna: Some </a:t>
            </a:r>
            <a:r>
              <a:rPr lang="en"/>
              <a:t>specifics</a:t>
            </a:r>
            <a:r>
              <a:rPr lang="en"/>
              <a:t> of Chat GPT 3.5 turbo’s hyperparameters and results are shown here. As you can see the training loss was relatively high at 0.7866. This indicates there could be underfitting. The hyperparameter we changed throughout the testing was the number of epochs.</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18a07cd33b2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9" name="Google Shape;349;g18a07cd33b2_0_10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Yomna: We used default hyperparameters and adjusted the epochs each time. </a:t>
            </a:r>
            <a:r>
              <a:rPr lang="en"/>
              <a:t>Epochs</a:t>
            </a:r>
            <a:r>
              <a:rPr lang="en"/>
              <a:t> = 10. Training loss = 0.0027 which is really low, indicating overfitting to the data.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31a96f08115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31a96f08115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Yomna: We then went through a second round of testing with more refined data in our JSONI file. Results from this are shown here and are relatively similar to the first round. We did not test Chat GPT 4o in this round due to a high cost of testing. However, we were able to get Chat GPT 3.5 turbo to give lower training losses than before.</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31a96f08115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31a96f08115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Yomna: Epochs = 10, Training loss = 0.0163, not as low as gpt 4 but still overfits the data.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31a96f08115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31a96f08115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Yomna: 5 </a:t>
            </a:r>
            <a:r>
              <a:rPr lang="en"/>
              <a:t>epochs. </a:t>
            </a:r>
            <a:r>
              <a:rPr lang="en"/>
              <a:t>Training loss = 0.2740, low training loss, but not to the point where it is overfitting the data.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18d37fab796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5" name="Google Shape;385;g18d37fab796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Zoe slides 29-34</a:t>
            </a:r>
            <a:br>
              <a:rPr lang="en"/>
            </a:br>
            <a:r>
              <a:rPr lang="en"/>
              <a:t>In the first round of testing we saw that Chat GPT 4o had a very low training loss, but a high cost. It also could be overfitting data with a loss that low. In the second round the best model for us was GPT 3.5 turbo with a hyperparameter of 5 epochs. This was decided from looking at tradeoffs in </a:t>
            </a:r>
            <a:r>
              <a:rPr lang="en"/>
              <a:t>performance</a:t>
            </a:r>
            <a:r>
              <a:rPr lang="en"/>
              <a:t> and cost.</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16a6a87d4ab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16a6a87d4ab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313f80338f1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3" name="Google Shape;393;g313f80338f1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Speak on the implementation of the web application</a:t>
            </a:r>
            <a:endParaRPr>
              <a:solidFill>
                <a:schemeClr val="dk1"/>
              </a:solidFill>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16a6a87d4ab_0_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16a6a87d4ab_0_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18a07cd33b2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8" name="Google Shape;408;g18a07cd33b2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Read from slides</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g18a07cd33b2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6" name="Google Shape;416;g18a07cd33b2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Read from slides</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3128e9eaa96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4" name="Google Shape;424;g3128e9eaa96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u="sng">
                <a:solidFill>
                  <a:srgbClr val="0097A7"/>
                </a:solidFill>
                <a:hlinkClick r:id="rId2">
                  <a:extLst>
                    <a:ext uri="{A12FA001-AC4F-418D-AE19-62706E023703}">
                      <ahyp:hlinkClr val="tx"/>
                    </a:ext>
                  </a:extLst>
                </a:hlinkClick>
              </a:rPr>
              <a:t>https://www.loom.com/share/916d9db72018424494b9510e509608ff?sid=46336f92-be48-4b1b-870b-63b0c2abb7ed</a:t>
            </a:r>
            <a:r>
              <a:rPr lang="en" sz="1400">
                <a:solidFill>
                  <a:schemeClr val="dk1"/>
                </a:solidFill>
              </a:rPr>
              <a:t>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g16a6a87d4ab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1" name="Google Shape;431;g16a6a87d4ab_0_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16a6a87d4ab_0_2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16a6a87d4ab_0_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nan-da-knee</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16ba5beb729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16ba5beb729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3114edefd1b_1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3114edefd1b_1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Zoe will transition Yomna slides 7-10</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3114edefd1b_1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3114edefd1b_1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Yomna: The goal of our project was to develop AI-driven solutions for common legal tasks (content generation, sentiment detection, and redaction)</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313f80338f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313f80338f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Yomna: Legal Duel is an online platform where legal professionals can submit </a:t>
            </a:r>
            <a:r>
              <a:rPr lang="en">
                <a:solidFill>
                  <a:schemeClr val="dk1"/>
                </a:solidFill>
              </a:rPr>
              <a:t>specific</a:t>
            </a:r>
            <a:r>
              <a:rPr lang="en">
                <a:solidFill>
                  <a:schemeClr val="dk1"/>
                </a:solidFill>
              </a:rPr>
              <a:t> legal tasks. Within legal duel are tools that several legal tech providers have submitted. An arbiter bot evaluates these tools and selects the model with the best performance for the task requested and sends a result back to the client.</a:t>
            </a:r>
            <a:endParaRPr>
              <a:solidFill>
                <a:schemeClr val="dk1"/>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16a6a87d4ab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16a6a87d4ab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Tiffany slides 11-14</a:t>
            </a:r>
            <a:br>
              <a:rPr lang="en">
                <a:solidFill>
                  <a:schemeClr val="dk1"/>
                </a:solidFill>
              </a:rPr>
            </a:br>
            <a:r>
              <a:rPr lang="en">
                <a:solidFill>
                  <a:schemeClr val="dk1"/>
                </a:solidFill>
              </a:rPr>
              <a:t>The business </a:t>
            </a:r>
            <a:r>
              <a:rPr lang="en">
                <a:solidFill>
                  <a:schemeClr val="dk1"/>
                </a:solidFill>
              </a:rPr>
              <a:t>impact</a:t>
            </a:r>
            <a:r>
              <a:rPr lang="en">
                <a:solidFill>
                  <a:schemeClr val="dk1"/>
                </a:solidFill>
              </a:rPr>
              <a:t> of this product and project are shown here in the cyclical diagram. Legal Duel and its services encourage more competition to be added in the market with competing AI models. In turn, resulting in more innovation from this increased </a:t>
            </a:r>
            <a:r>
              <a:rPr lang="en">
                <a:solidFill>
                  <a:schemeClr val="dk1"/>
                </a:solidFill>
              </a:rPr>
              <a:t>competition. Which then results in more time for legal professionals to spend on other tasks while an AI model is doing a lower-level, more tedious task. Which ultimately can reduce legal fees. Resulting in what we all want, a more equitable justice system</a:t>
            </a:r>
            <a:endParaRPr>
              <a:solidFill>
                <a:schemeClr val="dk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jp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0.png"/><Relationship Id="rId4" Type="http://schemas.openxmlformats.org/officeDocument/2006/relationships/image" Target="../media/image3.png"/><Relationship Id="rId5"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0.png"/><Relationship Id="rId4" Type="http://schemas.openxmlformats.org/officeDocument/2006/relationships/image" Target="../media/image3.png"/><Relationship Id="rId5"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comments" Target="../comments/comment1.xml"/><Relationship Id="rId4" Type="http://schemas.openxmlformats.org/officeDocument/2006/relationships/image" Target="../media/image10.png"/><Relationship Id="rId5"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0.png"/><Relationship Id="rId4" Type="http://schemas.openxmlformats.org/officeDocument/2006/relationships/image" Target="../media/image12.png"/><Relationship Id="rId10" Type="http://schemas.openxmlformats.org/officeDocument/2006/relationships/image" Target="../media/image23.png"/><Relationship Id="rId9" Type="http://schemas.openxmlformats.org/officeDocument/2006/relationships/image" Target="../media/image24.png"/><Relationship Id="rId5" Type="http://schemas.openxmlformats.org/officeDocument/2006/relationships/image" Target="../media/image7.png"/><Relationship Id="rId6" Type="http://schemas.openxmlformats.org/officeDocument/2006/relationships/image" Target="../media/image3.png"/><Relationship Id="rId7" Type="http://schemas.openxmlformats.org/officeDocument/2006/relationships/image" Target="../media/image16.png"/><Relationship Id="rId8" Type="http://schemas.openxmlformats.org/officeDocument/2006/relationships/image" Target="../media/image2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comments" Target="../comments/comment2.xml"/><Relationship Id="rId4" Type="http://schemas.openxmlformats.org/officeDocument/2006/relationships/image" Target="../media/image10.png"/><Relationship Id="rId5" Type="http://schemas.openxmlformats.org/officeDocument/2006/relationships/image" Target="../media/image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comments" Target="../comments/comment3.xml"/><Relationship Id="rId4" Type="http://schemas.openxmlformats.org/officeDocument/2006/relationships/image" Target="../media/image1.png"/><Relationship Id="rId5" Type="http://schemas.openxmlformats.org/officeDocument/2006/relationships/image" Target="../media/image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0.png"/><Relationship Id="rId4" Type="http://schemas.openxmlformats.org/officeDocument/2006/relationships/image" Target="../media/image3.png"/><Relationship Id="rId5" Type="http://schemas.openxmlformats.org/officeDocument/2006/relationships/image" Target="../media/image1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10.png"/><Relationship Id="rId4" Type="http://schemas.openxmlformats.org/officeDocument/2006/relationships/image" Target="../media/image3.png"/><Relationship Id="rId5" Type="http://schemas.openxmlformats.org/officeDocument/2006/relationships/image" Target="../media/image3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10.png"/><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10.png"/><Relationship Id="rId4" Type="http://schemas.openxmlformats.org/officeDocument/2006/relationships/image" Target="../media/image19.png"/><Relationship Id="rId5" Type="http://schemas.openxmlformats.org/officeDocument/2006/relationships/image" Target="../media/image30.png"/><Relationship Id="rId6" Type="http://schemas.openxmlformats.org/officeDocument/2006/relationships/image" Target="../media/image36.png"/><Relationship Id="rId7" Type="http://schemas.openxmlformats.org/officeDocument/2006/relationships/image" Target="../media/image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1.png"/><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10.png"/><Relationship Id="rId4" Type="http://schemas.openxmlformats.org/officeDocument/2006/relationships/image" Target="../media/image3.png"/><Relationship Id="rId5" Type="http://schemas.openxmlformats.org/officeDocument/2006/relationships/image" Target="../media/image17.png"/><Relationship Id="rId6" Type="http://schemas.openxmlformats.org/officeDocument/2006/relationships/image" Target="../media/image2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10.png"/><Relationship Id="rId4" Type="http://schemas.openxmlformats.org/officeDocument/2006/relationships/image" Target="../media/image3.png"/><Relationship Id="rId5" Type="http://schemas.openxmlformats.org/officeDocument/2006/relationships/image" Target="../media/image2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10.png"/><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19.png"/><Relationship Id="rId4" Type="http://schemas.openxmlformats.org/officeDocument/2006/relationships/image" Target="../media/image25.png"/><Relationship Id="rId5" Type="http://schemas.openxmlformats.org/officeDocument/2006/relationships/image" Target="../media/image28.png"/><Relationship Id="rId6" Type="http://schemas.openxmlformats.org/officeDocument/2006/relationships/image" Target="../media/image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10.png"/><Relationship Id="rId4" Type="http://schemas.openxmlformats.org/officeDocument/2006/relationships/image" Target="../media/image40.png"/><Relationship Id="rId5" Type="http://schemas.openxmlformats.org/officeDocument/2006/relationships/image" Target="../media/image32.png"/><Relationship Id="rId6" Type="http://schemas.openxmlformats.org/officeDocument/2006/relationships/image" Target="../media/image37.png"/><Relationship Id="rId7" Type="http://schemas.openxmlformats.org/officeDocument/2006/relationships/image" Target="../media/image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10.png"/><Relationship Id="rId4" Type="http://schemas.openxmlformats.org/officeDocument/2006/relationships/image" Target="../media/image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34.png"/><Relationship Id="rId4" Type="http://schemas.openxmlformats.org/officeDocument/2006/relationships/image" Target="../media/image35.png"/><Relationship Id="rId5" Type="http://schemas.openxmlformats.org/officeDocument/2006/relationships/image" Target="../media/image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33.png"/><Relationship Id="rId4" Type="http://schemas.openxmlformats.org/officeDocument/2006/relationships/image" Target="../media/image38.png"/><Relationship Id="rId5" Type="http://schemas.openxmlformats.org/officeDocument/2006/relationships/image" Target="../media/image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comments" Target="../comments/comment4.xml"/><Relationship Id="rId4" Type="http://schemas.openxmlformats.org/officeDocument/2006/relationships/image" Target="../media/image10.png"/><Relationship Id="rId5"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0.png"/><Relationship Id="rId4" Type="http://schemas.openxmlformats.org/officeDocument/2006/relationships/image" Target="../media/image9.jpg"/><Relationship Id="rId5" Type="http://schemas.openxmlformats.org/officeDocument/2006/relationships/image" Target="../media/image20.jpg"/><Relationship Id="rId6" Type="http://schemas.openxmlformats.org/officeDocument/2006/relationships/image" Target="../media/image8.jpg"/><Relationship Id="rId7"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10.png"/><Relationship Id="rId4" Type="http://schemas.openxmlformats.org/officeDocument/2006/relationships/image" Target="../media/image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1.png"/><Relationship Id="rId4" Type="http://schemas.openxmlformats.org/officeDocument/2006/relationships/image" Target="../media/image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comments" Target="../comments/comment5.xml"/><Relationship Id="rId4" Type="http://schemas.openxmlformats.org/officeDocument/2006/relationships/image" Target="../media/image10.png"/><Relationship Id="rId5" Type="http://schemas.openxmlformats.org/officeDocument/2006/relationships/image" Target="../media/image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comments" Target="../comments/comment6.xml"/><Relationship Id="rId4" Type="http://schemas.openxmlformats.org/officeDocument/2006/relationships/image" Target="../media/image10.png"/><Relationship Id="rId5" Type="http://schemas.openxmlformats.org/officeDocument/2006/relationships/image" Target="../media/image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1.png"/><Relationship Id="rId4" Type="http://schemas.openxmlformats.org/officeDocument/2006/relationships/hyperlink" Target="https://www.loom.com/share/916d9db72018424494b9510e509608ff?sid=46336f92-be48-4b1b-870b-63b0c2abb7ed" TargetMode="External"/><Relationship Id="rId5" Type="http://schemas.openxmlformats.org/officeDocument/2006/relationships/image" Target="../media/image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39.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0.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22.png"/><Relationship Id="rId7" Type="http://schemas.openxmlformats.org/officeDocument/2006/relationships/image" Target="../media/image5.png"/><Relationship Id="rId8" Type="http://schemas.openxmlformats.org/officeDocument/2006/relationships/image" Target="../media/image6.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0.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0.png"/><Relationship Id="rId4" Type="http://schemas.openxmlformats.org/officeDocument/2006/relationships/image" Target="../media/image3.png"/><Relationship Id="rId5" Type="http://schemas.openxmlformats.org/officeDocument/2006/relationships/image" Target="../media/image2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0.png"/><Relationship Id="rId4" Type="http://schemas.openxmlformats.org/officeDocument/2006/relationships/image" Target="../media/image3.png"/><Relationship Id="rId5"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3" name="Shape 53"/>
        <p:cNvGrpSpPr/>
        <p:nvPr/>
      </p:nvGrpSpPr>
      <p:grpSpPr>
        <a:xfrm>
          <a:off x="0" y="0"/>
          <a:ext cx="0" cy="0"/>
          <a:chOff x="0" y="0"/>
          <a:chExt cx="0" cy="0"/>
        </a:xfrm>
      </p:grpSpPr>
      <p:sp>
        <p:nvSpPr>
          <p:cNvPr id="54" name="Google Shape;54;p13"/>
          <p:cNvSpPr/>
          <p:nvPr/>
        </p:nvSpPr>
        <p:spPr>
          <a:xfrm>
            <a:off x="-10775" y="0"/>
            <a:ext cx="9144000" cy="5143500"/>
          </a:xfrm>
          <a:prstGeom prst="rect">
            <a:avLst/>
          </a:prstGeom>
          <a:solidFill>
            <a:srgbClr val="000000">
              <a:alpha val="7000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5" name="Google Shape;55;p13"/>
          <p:cNvSpPr txBox="1"/>
          <p:nvPr/>
        </p:nvSpPr>
        <p:spPr>
          <a:xfrm>
            <a:off x="301175" y="2045425"/>
            <a:ext cx="8259300" cy="20526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3600">
                <a:solidFill>
                  <a:schemeClr val="lt1"/>
                </a:solidFill>
                <a:latin typeface="Montserrat"/>
                <a:ea typeface="Montserrat"/>
                <a:cs typeface="Montserrat"/>
                <a:sym typeface="Montserrat"/>
              </a:rPr>
              <a:t>Building Artificial Intelligence Tools in the Legal Sector</a:t>
            </a:r>
            <a:endParaRPr sz="3600">
              <a:solidFill>
                <a:schemeClr val="lt1"/>
              </a:solidFill>
              <a:latin typeface="Montserrat"/>
              <a:ea typeface="Montserrat"/>
              <a:cs typeface="Montserrat"/>
              <a:sym typeface="Montserrat"/>
            </a:endParaRPr>
          </a:p>
          <a:p>
            <a:pPr indent="0" lvl="0" marL="0" rtl="0" algn="l">
              <a:spcBef>
                <a:spcPts val="0"/>
              </a:spcBef>
              <a:spcAft>
                <a:spcPts val="0"/>
              </a:spcAft>
              <a:buNone/>
            </a:pPr>
            <a:r>
              <a:rPr lang="en" sz="3600">
                <a:solidFill>
                  <a:schemeClr val="accent6"/>
                </a:solidFill>
                <a:latin typeface="Montserrat"/>
                <a:ea typeface="Montserrat"/>
                <a:cs typeface="Montserrat"/>
                <a:sym typeface="Montserrat"/>
              </a:rPr>
              <a:t>AI Studio Final</a:t>
            </a:r>
            <a:r>
              <a:rPr lang="en" sz="3600">
                <a:solidFill>
                  <a:schemeClr val="accent6"/>
                </a:solidFill>
                <a:latin typeface="Montserrat"/>
                <a:ea typeface="Montserrat"/>
                <a:cs typeface="Montserrat"/>
                <a:sym typeface="Montserrat"/>
              </a:rPr>
              <a:t> Presentation</a:t>
            </a:r>
            <a:endParaRPr sz="3600">
              <a:solidFill>
                <a:schemeClr val="accent6"/>
              </a:solidFill>
              <a:latin typeface="Montserrat"/>
              <a:ea typeface="Montserrat"/>
              <a:cs typeface="Montserrat"/>
              <a:sym typeface="Montserrat"/>
            </a:endParaRPr>
          </a:p>
        </p:txBody>
      </p:sp>
      <p:sp>
        <p:nvSpPr>
          <p:cNvPr id="56" name="Google Shape;56;p13"/>
          <p:cNvSpPr txBox="1"/>
          <p:nvPr/>
        </p:nvSpPr>
        <p:spPr>
          <a:xfrm>
            <a:off x="301175" y="4098024"/>
            <a:ext cx="8576400" cy="56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latin typeface="Open Sans Light"/>
                <a:ea typeface="Open Sans Light"/>
                <a:cs typeface="Open Sans Light"/>
                <a:sym typeface="Open Sans Light"/>
              </a:rPr>
              <a:t>LegalDuel</a:t>
            </a:r>
            <a:endParaRPr>
              <a:solidFill>
                <a:schemeClr val="lt1"/>
              </a:solidFill>
              <a:latin typeface="Open Sans Light"/>
              <a:ea typeface="Open Sans Light"/>
              <a:cs typeface="Open Sans Light"/>
              <a:sym typeface="Open Sans Light"/>
            </a:endParaRPr>
          </a:p>
          <a:p>
            <a:pPr indent="0" lvl="0" marL="0" rtl="0" algn="l">
              <a:spcBef>
                <a:spcPts val="0"/>
              </a:spcBef>
              <a:spcAft>
                <a:spcPts val="0"/>
              </a:spcAft>
              <a:buNone/>
            </a:pPr>
            <a:r>
              <a:rPr lang="en">
                <a:solidFill>
                  <a:schemeClr val="lt1"/>
                </a:solidFill>
                <a:latin typeface="Open Sans Light"/>
                <a:ea typeface="Open Sans Light"/>
                <a:cs typeface="Open Sans Light"/>
                <a:sym typeface="Open Sans Light"/>
              </a:rPr>
              <a:t>December 5, 2024</a:t>
            </a:r>
            <a:endParaRPr>
              <a:solidFill>
                <a:schemeClr val="lt1"/>
              </a:solidFill>
              <a:latin typeface="Open Sans Light"/>
              <a:ea typeface="Open Sans Light"/>
              <a:cs typeface="Open Sans Light"/>
              <a:sym typeface="Open Sans Light"/>
            </a:endParaRPr>
          </a:p>
        </p:txBody>
      </p:sp>
      <p:sp>
        <p:nvSpPr>
          <p:cNvPr id="57" name="Google Shape;57;p13"/>
          <p:cNvSpPr/>
          <p:nvPr/>
        </p:nvSpPr>
        <p:spPr>
          <a:xfrm>
            <a:off x="3419000" y="0"/>
            <a:ext cx="5725000" cy="588425"/>
          </a:xfrm>
          <a:custGeom>
            <a:rect b="b" l="l" r="r" t="t"/>
            <a:pathLst>
              <a:path extrusionOk="0" h="23537" w="229000">
                <a:moveTo>
                  <a:pt x="0" y="0"/>
                </a:moveTo>
                <a:lnTo>
                  <a:pt x="229000" y="0"/>
                </a:lnTo>
                <a:lnTo>
                  <a:pt x="229000" y="23537"/>
                </a:lnTo>
                <a:close/>
              </a:path>
            </a:pathLst>
          </a:custGeom>
          <a:solidFill>
            <a:srgbClr val="FFFFFF"/>
          </a:solidFill>
          <a:ln>
            <a:noFill/>
          </a:ln>
        </p:spPr>
      </p:sp>
      <p:pic>
        <p:nvPicPr>
          <p:cNvPr id="58" name="Google Shape;58;p13"/>
          <p:cNvPicPr preferRelativeResize="0"/>
          <p:nvPr/>
        </p:nvPicPr>
        <p:blipFill>
          <a:blip r:embed="rId4">
            <a:alphaModFix/>
          </a:blip>
          <a:stretch>
            <a:fillRect/>
          </a:stretch>
        </p:blipFill>
        <p:spPr>
          <a:xfrm>
            <a:off x="8053825" y="175450"/>
            <a:ext cx="544500" cy="5445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8" name="Shape 168"/>
        <p:cNvGrpSpPr/>
        <p:nvPr/>
      </p:nvGrpSpPr>
      <p:grpSpPr>
        <a:xfrm>
          <a:off x="0" y="0"/>
          <a:ext cx="0" cy="0"/>
          <a:chOff x="0" y="0"/>
          <a:chExt cx="0" cy="0"/>
        </a:xfrm>
      </p:grpSpPr>
      <p:sp>
        <p:nvSpPr>
          <p:cNvPr id="169" name="Google Shape;169;p22"/>
          <p:cNvSpPr txBox="1"/>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rgbClr val="002D45"/>
                </a:solidFill>
                <a:latin typeface="Montserrat"/>
                <a:ea typeface="Montserrat"/>
                <a:cs typeface="Montserrat"/>
                <a:sym typeface="Montserrat"/>
              </a:rPr>
              <a:t>Our Goal</a:t>
            </a:r>
            <a:endParaRPr sz="2800">
              <a:solidFill>
                <a:srgbClr val="002D45"/>
              </a:solidFill>
              <a:latin typeface="Montserrat"/>
              <a:ea typeface="Montserrat"/>
              <a:cs typeface="Montserrat"/>
              <a:sym typeface="Montserrat"/>
            </a:endParaRPr>
          </a:p>
        </p:txBody>
      </p:sp>
      <p:sp>
        <p:nvSpPr>
          <p:cNvPr id="170" name="Google Shape;170;p22"/>
          <p:cNvSpPr txBox="1"/>
          <p:nvPr/>
        </p:nvSpPr>
        <p:spPr>
          <a:xfrm>
            <a:off x="431550" y="1237175"/>
            <a:ext cx="4140600" cy="3329400"/>
          </a:xfrm>
          <a:prstGeom prst="rect">
            <a:avLst/>
          </a:prstGeom>
          <a:noFill/>
          <a:ln>
            <a:noFill/>
          </a:ln>
        </p:spPr>
        <p:txBody>
          <a:bodyPr anchorCtr="0" anchor="t" bIns="91425" lIns="91425" spcFirstLastPara="1" rIns="91425" wrap="square" tIns="91425">
            <a:noAutofit/>
          </a:bodyPr>
          <a:lstStyle/>
          <a:p>
            <a:pPr indent="-374650" lvl="0" marL="457200" rtl="0" algn="l">
              <a:lnSpc>
                <a:spcPct val="115000"/>
              </a:lnSpc>
              <a:spcBef>
                <a:spcPts val="0"/>
              </a:spcBef>
              <a:spcAft>
                <a:spcPts val="0"/>
              </a:spcAft>
              <a:buClr>
                <a:schemeClr val="dk2"/>
              </a:buClr>
              <a:buSzPts val="2300"/>
              <a:buFont typeface="Open Sans"/>
              <a:buAutoNum type="arabicPeriod"/>
            </a:pPr>
            <a:r>
              <a:rPr b="1" lang="en" sz="2300">
                <a:solidFill>
                  <a:schemeClr val="dk2"/>
                </a:solidFill>
                <a:latin typeface="Open Sans"/>
                <a:ea typeface="Open Sans"/>
                <a:cs typeface="Open Sans"/>
                <a:sym typeface="Open Sans"/>
              </a:rPr>
              <a:t>Create a Chronology</a:t>
            </a:r>
            <a:endParaRPr b="1" sz="2300">
              <a:solidFill>
                <a:schemeClr val="dk2"/>
              </a:solidFill>
              <a:latin typeface="Open Sans"/>
              <a:ea typeface="Open Sans"/>
              <a:cs typeface="Open Sans"/>
              <a:sym typeface="Open Sans"/>
            </a:endParaRPr>
          </a:p>
          <a:p>
            <a:pPr indent="-374650" lvl="0" marL="457200" rtl="0" algn="l">
              <a:lnSpc>
                <a:spcPct val="115000"/>
              </a:lnSpc>
              <a:spcBef>
                <a:spcPts val="0"/>
              </a:spcBef>
              <a:spcAft>
                <a:spcPts val="0"/>
              </a:spcAft>
              <a:buClr>
                <a:schemeClr val="dk2"/>
              </a:buClr>
              <a:buSzPts val="2300"/>
              <a:buFont typeface="Open Sans Light"/>
              <a:buAutoNum type="arabicPeriod"/>
            </a:pPr>
            <a:r>
              <a:rPr lang="en" sz="2300">
                <a:solidFill>
                  <a:schemeClr val="dk2"/>
                </a:solidFill>
                <a:latin typeface="Open Sans Light"/>
                <a:ea typeface="Open Sans Light"/>
                <a:cs typeface="Open Sans Light"/>
                <a:sym typeface="Open Sans Light"/>
              </a:rPr>
              <a:t>Detect Sentiment</a:t>
            </a:r>
            <a:endParaRPr sz="2300">
              <a:solidFill>
                <a:schemeClr val="dk2"/>
              </a:solidFill>
              <a:latin typeface="Open Sans Light"/>
              <a:ea typeface="Open Sans Light"/>
              <a:cs typeface="Open Sans Light"/>
              <a:sym typeface="Open Sans Light"/>
            </a:endParaRPr>
          </a:p>
          <a:p>
            <a:pPr indent="-374650" lvl="0" marL="457200" rtl="0" algn="l">
              <a:lnSpc>
                <a:spcPct val="115000"/>
              </a:lnSpc>
              <a:spcBef>
                <a:spcPts val="0"/>
              </a:spcBef>
              <a:spcAft>
                <a:spcPts val="0"/>
              </a:spcAft>
              <a:buClr>
                <a:schemeClr val="dk2"/>
              </a:buClr>
              <a:buSzPts val="2300"/>
              <a:buFont typeface="Open Sans Light"/>
              <a:buAutoNum type="arabicPeriod"/>
            </a:pPr>
            <a:r>
              <a:rPr lang="en" sz="2300">
                <a:solidFill>
                  <a:schemeClr val="dk2"/>
                </a:solidFill>
                <a:latin typeface="Open Sans Light"/>
                <a:ea typeface="Open Sans Light"/>
                <a:cs typeface="Open Sans Light"/>
                <a:sym typeface="Open Sans Light"/>
              </a:rPr>
              <a:t>Redact Documents</a:t>
            </a:r>
            <a:endParaRPr sz="2300">
              <a:solidFill>
                <a:schemeClr val="dk2"/>
              </a:solidFill>
              <a:latin typeface="Open Sans Light"/>
              <a:ea typeface="Open Sans Light"/>
              <a:cs typeface="Open Sans Light"/>
              <a:sym typeface="Open Sans Light"/>
            </a:endParaRPr>
          </a:p>
        </p:txBody>
      </p:sp>
      <p:sp>
        <p:nvSpPr>
          <p:cNvPr id="171" name="Google Shape;171;p22"/>
          <p:cNvSpPr/>
          <p:nvPr/>
        </p:nvSpPr>
        <p:spPr>
          <a:xfrm>
            <a:off x="3433625" y="0"/>
            <a:ext cx="5725000" cy="588425"/>
          </a:xfrm>
          <a:custGeom>
            <a:rect b="b" l="l" r="r" t="t"/>
            <a:pathLst>
              <a:path extrusionOk="0" h="23537" w="229000">
                <a:moveTo>
                  <a:pt x="0" y="0"/>
                </a:moveTo>
                <a:lnTo>
                  <a:pt x="229000" y="0"/>
                </a:lnTo>
                <a:lnTo>
                  <a:pt x="229000" y="23537"/>
                </a:lnTo>
                <a:close/>
              </a:path>
            </a:pathLst>
          </a:custGeom>
          <a:solidFill>
            <a:srgbClr val="0D5CDF"/>
          </a:solidFill>
          <a:ln>
            <a:noFill/>
          </a:ln>
        </p:spPr>
      </p:sp>
      <p:pic>
        <p:nvPicPr>
          <p:cNvPr id="172" name="Google Shape;172;p22"/>
          <p:cNvPicPr preferRelativeResize="0"/>
          <p:nvPr/>
        </p:nvPicPr>
        <p:blipFill>
          <a:blip r:embed="rId4">
            <a:alphaModFix/>
          </a:blip>
          <a:stretch>
            <a:fillRect/>
          </a:stretch>
        </p:blipFill>
        <p:spPr>
          <a:xfrm>
            <a:off x="8057675" y="168525"/>
            <a:ext cx="544500" cy="544525"/>
          </a:xfrm>
          <a:prstGeom prst="rect">
            <a:avLst/>
          </a:prstGeom>
          <a:noFill/>
          <a:ln>
            <a:noFill/>
          </a:ln>
        </p:spPr>
      </p:pic>
      <p:pic>
        <p:nvPicPr>
          <p:cNvPr id="173" name="Google Shape;173;p22"/>
          <p:cNvPicPr preferRelativeResize="0"/>
          <p:nvPr/>
        </p:nvPicPr>
        <p:blipFill>
          <a:blip r:embed="rId5">
            <a:alphaModFix/>
          </a:blip>
          <a:stretch>
            <a:fillRect/>
          </a:stretch>
        </p:blipFill>
        <p:spPr>
          <a:xfrm>
            <a:off x="5667875" y="1343700"/>
            <a:ext cx="2786224" cy="27862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7" name="Shape 177"/>
        <p:cNvGrpSpPr/>
        <p:nvPr/>
      </p:nvGrpSpPr>
      <p:grpSpPr>
        <a:xfrm>
          <a:off x="0" y="0"/>
          <a:ext cx="0" cy="0"/>
          <a:chOff x="0" y="0"/>
          <a:chExt cx="0" cy="0"/>
        </a:xfrm>
      </p:grpSpPr>
      <p:sp>
        <p:nvSpPr>
          <p:cNvPr id="178" name="Google Shape;178;p23"/>
          <p:cNvSpPr txBox="1"/>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rgbClr val="002D45"/>
                </a:solidFill>
                <a:latin typeface="Montserrat"/>
                <a:ea typeface="Montserrat"/>
                <a:cs typeface="Montserrat"/>
                <a:sym typeface="Montserrat"/>
              </a:rPr>
              <a:t>What is a Chronology?</a:t>
            </a:r>
            <a:endParaRPr sz="2800">
              <a:solidFill>
                <a:srgbClr val="002D45"/>
              </a:solidFill>
              <a:latin typeface="Montserrat"/>
              <a:ea typeface="Montserrat"/>
              <a:cs typeface="Montserrat"/>
              <a:sym typeface="Montserrat"/>
            </a:endParaRPr>
          </a:p>
        </p:txBody>
      </p:sp>
      <p:sp>
        <p:nvSpPr>
          <p:cNvPr id="179" name="Google Shape;179;p23"/>
          <p:cNvSpPr txBox="1"/>
          <p:nvPr/>
        </p:nvSpPr>
        <p:spPr>
          <a:xfrm>
            <a:off x="311700" y="907050"/>
            <a:ext cx="8520600" cy="3329400"/>
          </a:xfrm>
          <a:prstGeom prst="rect">
            <a:avLst/>
          </a:prstGeom>
          <a:noFill/>
          <a:ln>
            <a:noFill/>
          </a:ln>
        </p:spPr>
        <p:txBody>
          <a:bodyPr anchorCtr="0" anchor="t" bIns="91425" lIns="91425" spcFirstLastPara="1" rIns="91425" wrap="square" tIns="91425">
            <a:noAutofit/>
          </a:bodyPr>
          <a:lstStyle/>
          <a:p>
            <a:pPr indent="-374650" lvl="0" marL="457200" rtl="0" algn="l">
              <a:lnSpc>
                <a:spcPct val="115000"/>
              </a:lnSpc>
              <a:spcBef>
                <a:spcPts val="1200"/>
              </a:spcBef>
              <a:spcAft>
                <a:spcPts val="0"/>
              </a:spcAft>
              <a:buClr>
                <a:schemeClr val="dk2"/>
              </a:buClr>
              <a:buSzPts val="2300"/>
              <a:buFont typeface="Open Sans Light"/>
              <a:buChar char="●"/>
            </a:pPr>
            <a:r>
              <a:rPr lang="en" sz="2300">
                <a:solidFill>
                  <a:schemeClr val="dk2"/>
                </a:solidFill>
                <a:latin typeface="Open Sans Light"/>
                <a:ea typeface="Open Sans Light"/>
                <a:cs typeface="Open Sans Light"/>
                <a:sym typeface="Open Sans Light"/>
              </a:rPr>
              <a:t>At first, we did not know what a chronology was</a:t>
            </a:r>
            <a:endParaRPr sz="2300">
              <a:solidFill>
                <a:schemeClr val="dk2"/>
              </a:solidFill>
              <a:latin typeface="Open Sans Light"/>
              <a:ea typeface="Open Sans Light"/>
              <a:cs typeface="Open Sans Light"/>
              <a:sym typeface="Open Sans Light"/>
            </a:endParaRPr>
          </a:p>
          <a:p>
            <a:pPr indent="-374650" lvl="0" marL="457200" rtl="0" algn="l">
              <a:lnSpc>
                <a:spcPct val="115000"/>
              </a:lnSpc>
              <a:spcBef>
                <a:spcPts val="0"/>
              </a:spcBef>
              <a:spcAft>
                <a:spcPts val="0"/>
              </a:spcAft>
              <a:buClr>
                <a:schemeClr val="dk2"/>
              </a:buClr>
              <a:buSzPts val="2300"/>
              <a:buFont typeface="Open Sans Light"/>
              <a:buChar char="●"/>
            </a:pPr>
            <a:r>
              <a:rPr lang="en" sz="2300">
                <a:solidFill>
                  <a:schemeClr val="dk2"/>
                </a:solidFill>
                <a:latin typeface="Open Sans Light"/>
                <a:ea typeface="Open Sans Light"/>
                <a:cs typeface="Open Sans Light"/>
                <a:sym typeface="Open Sans Light"/>
              </a:rPr>
              <a:t>Document outlining a timeline of events regarding a case</a:t>
            </a:r>
            <a:endParaRPr sz="2300">
              <a:solidFill>
                <a:schemeClr val="dk2"/>
              </a:solidFill>
              <a:latin typeface="Open Sans Light"/>
              <a:ea typeface="Open Sans Light"/>
              <a:cs typeface="Open Sans Light"/>
              <a:sym typeface="Open Sans Light"/>
            </a:endParaRPr>
          </a:p>
          <a:p>
            <a:pPr indent="-374650" lvl="0" marL="457200" rtl="0" algn="l">
              <a:lnSpc>
                <a:spcPct val="115000"/>
              </a:lnSpc>
              <a:spcBef>
                <a:spcPts val="0"/>
              </a:spcBef>
              <a:spcAft>
                <a:spcPts val="0"/>
              </a:spcAft>
              <a:buClr>
                <a:schemeClr val="dk2"/>
              </a:buClr>
              <a:buSzPts val="2300"/>
              <a:buFont typeface="Open Sans Light"/>
              <a:buChar char="●"/>
            </a:pPr>
            <a:r>
              <a:rPr lang="en" sz="2300">
                <a:solidFill>
                  <a:schemeClr val="dk2"/>
                </a:solidFill>
                <a:latin typeface="Open Sans Light"/>
                <a:ea typeface="Open Sans Light"/>
                <a:cs typeface="Open Sans Light"/>
                <a:sym typeface="Open Sans Light"/>
              </a:rPr>
              <a:t>Typically compiled by an attorney sifting through vast amounts of interviews, emails, and other documents to build a timeline</a:t>
            </a:r>
            <a:endParaRPr sz="2300">
              <a:solidFill>
                <a:schemeClr val="dk2"/>
              </a:solidFill>
              <a:latin typeface="Open Sans Light"/>
              <a:ea typeface="Open Sans Light"/>
              <a:cs typeface="Open Sans Light"/>
              <a:sym typeface="Open Sans Light"/>
            </a:endParaRPr>
          </a:p>
        </p:txBody>
      </p:sp>
      <p:sp>
        <p:nvSpPr>
          <p:cNvPr id="180" name="Google Shape;180;p23"/>
          <p:cNvSpPr/>
          <p:nvPr/>
        </p:nvSpPr>
        <p:spPr>
          <a:xfrm>
            <a:off x="3433625" y="0"/>
            <a:ext cx="5725000" cy="588425"/>
          </a:xfrm>
          <a:custGeom>
            <a:rect b="b" l="l" r="r" t="t"/>
            <a:pathLst>
              <a:path extrusionOk="0" h="23537" w="229000">
                <a:moveTo>
                  <a:pt x="0" y="0"/>
                </a:moveTo>
                <a:lnTo>
                  <a:pt x="229000" y="0"/>
                </a:lnTo>
                <a:lnTo>
                  <a:pt x="229000" y="23537"/>
                </a:lnTo>
                <a:close/>
              </a:path>
            </a:pathLst>
          </a:custGeom>
          <a:solidFill>
            <a:srgbClr val="B00008"/>
          </a:solidFill>
          <a:ln>
            <a:noFill/>
          </a:ln>
        </p:spPr>
      </p:sp>
      <p:pic>
        <p:nvPicPr>
          <p:cNvPr id="181" name="Google Shape;181;p23"/>
          <p:cNvPicPr preferRelativeResize="0"/>
          <p:nvPr/>
        </p:nvPicPr>
        <p:blipFill>
          <a:blip r:embed="rId4">
            <a:alphaModFix/>
          </a:blip>
          <a:stretch>
            <a:fillRect/>
          </a:stretch>
        </p:blipFill>
        <p:spPr>
          <a:xfrm>
            <a:off x="8057675" y="168525"/>
            <a:ext cx="544500" cy="544525"/>
          </a:xfrm>
          <a:prstGeom prst="rect">
            <a:avLst/>
          </a:prstGeom>
          <a:noFill/>
          <a:ln>
            <a:noFill/>
          </a:ln>
        </p:spPr>
      </p:pic>
      <p:pic>
        <p:nvPicPr>
          <p:cNvPr id="182" name="Google Shape;182;p23"/>
          <p:cNvPicPr preferRelativeResize="0"/>
          <p:nvPr/>
        </p:nvPicPr>
        <p:blipFill>
          <a:blip r:embed="rId5">
            <a:alphaModFix/>
          </a:blip>
          <a:stretch>
            <a:fillRect/>
          </a:stretch>
        </p:blipFill>
        <p:spPr>
          <a:xfrm>
            <a:off x="2272300" y="3206650"/>
            <a:ext cx="3575575" cy="1795026"/>
          </a:xfrm>
          <a:prstGeom prst="rect">
            <a:avLst/>
          </a:prstGeom>
          <a:noFill/>
          <a:ln>
            <a:noFill/>
          </a:ln>
        </p:spPr>
      </p:pic>
      <p:sp>
        <p:nvSpPr>
          <p:cNvPr id="183" name="Google Shape;183;p23"/>
          <p:cNvSpPr txBox="1"/>
          <p:nvPr/>
        </p:nvSpPr>
        <p:spPr>
          <a:xfrm>
            <a:off x="5847875" y="3698575"/>
            <a:ext cx="2209800" cy="39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2"/>
                </a:solidFill>
                <a:latin typeface="Open Sans Light"/>
                <a:ea typeface="Open Sans Light"/>
                <a:cs typeface="Open Sans Light"/>
                <a:sym typeface="Open Sans Light"/>
              </a:rPr>
              <a:t>← Example Chronology</a:t>
            </a:r>
            <a:endParaRPr sz="1200">
              <a:solidFill>
                <a:schemeClr val="dk2"/>
              </a:solidFill>
              <a:latin typeface="Open Sans Light"/>
              <a:ea typeface="Open Sans Light"/>
              <a:cs typeface="Open Sans Light"/>
              <a:sym typeface="Open Sans Light"/>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4">
            <a:alphaModFix/>
          </a:blip>
          <a:stretch>
            <a:fillRect/>
          </a:stretch>
        </a:blipFill>
      </p:bgPr>
    </p:bg>
    <p:spTree>
      <p:nvGrpSpPr>
        <p:cNvPr id="187" name="Shape 187"/>
        <p:cNvGrpSpPr/>
        <p:nvPr/>
      </p:nvGrpSpPr>
      <p:grpSpPr>
        <a:xfrm>
          <a:off x="0" y="0"/>
          <a:ext cx="0" cy="0"/>
          <a:chOff x="0" y="0"/>
          <a:chExt cx="0" cy="0"/>
        </a:xfrm>
      </p:grpSpPr>
      <p:sp>
        <p:nvSpPr>
          <p:cNvPr id="188" name="Google Shape;188;p24"/>
          <p:cNvSpPr txBox="1"/>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rgbClr val="002D45"/>
                </a:solidFill>
                <a:latin typeface="Montserrat"/>
                <a:ea typeface="Montserrat"/>
                <a:cs typeface="Montserrat"/>
                <a:sym typeface="Montserrat"/>
              </a:rPr>
              <a:t>Our Approach</a:t>
            </a:r>
            <a:endParaRPr sz="2800">
              <a:solidFill>
                <a:srgbClr val="002D45"/>
              </a:solidFill>
              <a:latin typeface="Montserrat"/>
              <a:ea typeface="Montserrat"/>
              <a:cs typeface="Montserrat"/>
              <a:sym typeface="Montserrat"/>
            </a:endParaRPr>
          </a:p>
        </p:txBody>
      </p:sp>
      <p:grpSp>
        <p:nvGrpSpPr>
          <p:cNvPr id="189" name="Google Shape;189;p24"/>
          <p:cNvGrpSpPr/>
          <p:nvPr/>
        </p:nvGrpSpPr>
        <p:grpSpPr>
          <a:xfrm>
            <a:off x="713863" y="1528075"/>
            <a:ext cx="1606073" cy="2315200"/>
            <a:chOff x="796138" y="1574025"/>
            <a:chExt cx="1606073" cy="2315200"/>
          </a:xfrm>
        </p:grpSpPr>
        <p:grpSp>
          <p:nvGrpSpPr>
            <p:cNvPr id="190" name="Google Shape;190;p24"/>
            <p:cNvGrpSpPr/>
            <p:nvPr/>
          </p:nvGrpSpPr>
          <p:grpSpPr>
            <a:xfrm>
              <a:off x="796138" y="1695421"/>
              <a:ext cx="1606073" cy="908429"/>
              <a:chOff x="796138" y="1695421"/>
              <a:chExt cx="1606073" cy="908429"/>
            </a:xfrm>
          </p:grpSpPr>
          <p:cxnSp>
            <p:nvCxnSpPr>
              <p:cNvPr id="191" name="Google Shape;191;p24"/>
              <p:cNvCxnSpPr/>
              <p:nvPr/>
            </p:nvCxnSpPr>
            <p:spPr>
              <a:xfrm>
                <a:off x="1664415" y="1695421"/>
                <a:ext cx="718500" cy="741900"/>
              </a:xfrm>
              <a:prstGeom prst="straightConnector1">
                <a:avLst/>
              </a:prstGeom>
              <a:noFill/>
              <a:ln cap="flat" cmpd="sng" w="9525">
                <a:solidFill>
                  <a:srgbClr val="0D5CDF"/>
                </a:solidFill>
                <a:prstDash val="solid"/>
                <a:round/>
                <a:headEnd len="sm" w="sm" type="none"/>
                <a:tailEnd len="sm" w="sm" type="none"/>
              </a:ln>
            </p:spPr>
          </p:cxnSp>
          <p:sp>
            <p:nvSpPr>
              <p:cNvPr id="192" name="Google Shape;192;p24"/>
              <p:cNvSpPr/>
              <p:nvPr/>
            </p:nvSpPr>
            <p:spPr>
              <a:xfrm flipH="1">
                <a:off x="796138" y="2306625"/>
                <a:ext cx="1605900" cy="143400"/>
              </a:xfrm>
              <a:prstGeom prst="parallelogram">
                <a:avLst>
                  <a:gd fmla="val 96952" name="adj"/>
                </a:avLst>
              </a:prstGeom>
              <a:solidFill>
                <a:srgbClr val="0D5C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93" name="Google Shape;193;p24"/>
              <p:cNvSpPr/>
              <p:nvPr/>
            </p:nvSpPr>
            <p:spPr>
              <a:xfrm>
                <a:off x="796311" y="2460450"/>
                <a:ext cx="1605900" cy="143400"/>
              </a:xfrm>
              <a:prstGeom prst="parallelogram">
                <a:avLst>
                  <a:gd fmla="val 96952" name="adj"/>
                </a:avLst>
              </a:prstGeom>
              <a:solidFill>
                <a:srgbClr val="0942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4" name="Google Shape;194;p24"/>
            <p:cNvSpPr txBox="1"/>
            <p:nvPr/>
          </p:nvSpPr>
          <p:spPr>
            <a:xfrm>
              <a:off x="915823" y="2695025"/>
              <a:ext cx="13242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
                  <a:solidFill>
                    <a:srgbClr val="0C57D3"/>
                  </a:solidFill>
                  <a:latin typeface="Roboto"/>
                  <a:ea typeface="Roboto"/>
                  <a:cs typeface="Roboto"/>
                  <a:sym typeface="Roboto"/>
                </a:rPr>
                <a:t>Research</a:t>
              </a:r>
              <a:endParaRPr b="1">
                <a:solidFill>
                  <a:srgbClr val="0C57D3"/>
                </a:solidFill>
                <a:latin typeface="Roboto"/>
                <a:ea typeface="Roboto"/>
                <a:cs typeface="Roboto"/>
                <a:sym typeface="Roboto"/>
              </a:endParaRPr>
            </a:p>
          </p:txBody>
        </p:sp>
        <p:sp>
          <p:nvSpPr>
            <p:cNvPr id="195" name="Google Shape;195;p24"/>
            <p:cNvSpPr txBox="1"/>
            <p:nvPr/>
          </p:nvSpPr>
          <p:spPr>
            <a:xfrm>
              <a:off x="918274" y="3151825"/>
              <a:ext cx="1324200" cy="737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200">
                  <a:solidFill>
                    <a:srgbClr val="0C57D3"/>
                  </a:solidFill>
                  <a:latin typeface="Roboto"/>
                  <a:ea typeface="Roboto"/>
                  <a:cs typeface="Roboto"/>
                  <a:sym typeface="Roboto"/>
                </a:rPr>
                <a:t>What is a chronology?</a:t>
              </a:r>
              <a:endParaRPr sz="1200">
                <a:solidFill>
                  <a:srgbClr val="0C57D3"/>
                </a:solidFill>
                <a:latin typeface="Roboto"/>
                <a:ea typeface="Roboto"/>
                <a:cs typeface="Roboto"/>
                <a:sym typeface="Roboto"/>
              </a:endParaRPr>
            </a:p>
          </p:txBody>
        </p:sp>
        <p:sp>
          <p:nvSpPr>
            <p:cNvPr id="196" name="Google Shape;196;p24"/>
            <p:cNvSpPr txBox="1"/>
            <p:nvPr/>
          </p:nvSpPr>
          <p:spPr>
            <a:xfrm>
              <a:off x="1085439" y="1574025"/>
              <a:ext cx="624300" cy="24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en" sz="800">
                  <a:solidFill>
                    <a:srgbClr val="0C57D3"/>
                  </a:solidFill>
                  <a:latin typeface="Roboto"/>
                  <a:ea typeface="Roboto"/>
                  <a:cs typeface="Roboto"/>
                  <a:sym typeface="Roboto"/>
                </a:rPr>
                <a:t>1</a:t>
              </a:r>
              <a:endParaRPr sz="800">
                <a:solidFill>
                  <a:srgbClr val="0C57D3"/>
                </a:solidFill>
                <a:latin typeface="Roboto"/>
                <a:ea typeface="Roboto"/>
                <a:cs typeface="Roboto"/>
                <a:sym typeface="Roboto"/>
              </a:endParaRPr>
            </a:p>
          </p:txBody>
        </p:sp>
      </p:grpSp>
      <p:grpSp>
        <p:nvGrpSpPr>
          <p:cNvPr id="197" name="Google Shape;197;p24"/>
          <p:cNvGrpSpPr/>
          <p:nvPr/>
        </p:nvGrpSpPr>
        <p:grpSpPr>
          <a:xfrm>
            <a:off x="2096506" y="1528075"/>
            <a:ext cx="1711002" cy="2315200"/>
            <a:chOff x="2178781" y="1574025"/>
            <a:chExt cx="1711002" cy="2315200"/>
          </a:xfrm>
        </p:grpSpPr>
        <p:cxnSp>
          <p:nvCxnSpPr>
            <p:cNvPr id="198" name="Google Shape;198;p24"/>
            <p:cNvCxnSpPr/>
            <p:nvPr/>
          </p:nvCxnSpPr>
          <p:spPr>
            <a:xfrm>
              <a:off x="3151986" y="1695421"/>
              <a:ext cx="718500" cy="741900"/>
            </a:xfrm>
            <a:prstGeom prst="straightConnector1">
              <a:avLst/>
            </a:prstGeom>
            <a:noFill/>
            <a:ln cap="flat" cmpd="sng" w="9525">
              <a:solidFill>
                <a:srgbClr val="B00008"/>
              </a:solidFill>
              <a:prstDash val="solid"/>
              <a:round/>
              <a:headEnd len="sm" w="sm" type="none"/>
              <a:tailEnd len="sm" w="sm" type="none"/>
            </a:ln>
          </p:spPr>
        </p:cxnSp>
        <p:sp>
          <p:nvSpPr>
            <p:cNvPr id="199" name="Google Shape;199;p24"/>
            <p:cNvSpPr/>
            <p:nvPr/>
          </p:nvSpPr>
          <p:spPr>
            <a:xfrm flipH="1">
              <a:off x="2283710" y="2306625"/>
              <a:ext cx="1605900" cy="143400"/>
            </a:xfrm>
            <a:prstGeom prst="parallelogram">
              <a:avLst>
                <a:gd fmla="val 96952" name="adj"/>
              </a:avLst>
            </a:prstGeom>
            <a:solidFill>
              <a:srgbClr val="B000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200" name="Google Shape;200;p24"/>
            <p:cNvSpPr/>
            <p:nvPr/>
          </p:nvSpPr>
          <p:spPr>
            <a:xfrm>
              <a:off x="2283883" y="2460450"/>
              <a:ext cx="1605900" cy="143400"/>
            </a:xfrm>
            <a:prstGeom prst="parallelogram">
              <a:avLst>
                <a:gd fmla="val 96952" name="adj"/>
              </a:avLst>
            </a:prstGeom>
            <a:solidFill>
              <a:srgbClr val="7B111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24"/>
            <p:cNvSpPr txBox="1"/>
            <p:nvPr/>
          </p:nvSpPr>
          <p:spPr>
            <a:xfrm>
              <a:off x="2207675" y="2695025"/>
              <a:ext cx="16062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
                  <a:solidFill>
                    <a:srgbClr val="B00008"/>
                  </a:solidFill>
                  <a:latin typeface="Roboto"/>
                  <a:ea typeface="Roboto"/>
                  <a:cs typeface="Roboto"/>
                  <a:sym typeface="Roboto"/>
                </a:rPr>
                <a:t>Data </a:t>
              </a:r>
              <a:r>
                <a:rPr b="1" lang="en">
                  <a:solidFill>
                    <a:srgbClr val="B00008"/>
                  </a:solidFill>
                  <a:latin typeface="Roboto"/>
                  <a:ea typeface="Roboto"/>
                  <a:cs typeface="Roboto"/>
                  <a:sym typeface="Roboto"/>
                </a:rPr>
                <a:t>Preparation</a:t>
              </a:r>
              <a:endParaRPr b="1">
                <a:solidFill>
                  <a:srgbClr val="B00008"/>
                </a:solidFill>
                <a:latin typeface="Roboto"/>
                <a:ea typeface="Roboto"/>
                <a:cs typeface="Roboto"/>
                <a:sym typeface="Roboto"/>
              </a:endParaRPr>
            </a:p>
          </p:txBody>
        </p:sp>
        <p:sp>
          <p:nvSpPr>
            <p:cNvPr id="202" name="Google Shape;202;p24"/>
            <p:cNvSpPr txBox="1"/>
            <p:nvPr/>
          </p:nvSpPr>
          <p:spPr>
            <a:xfrm>
              <a:off x="2178781" y="3151825"/>
              <a:ext cx="1324200" cy="737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200">
                  <a:solidFill>
                    <a:srgbClr val="B00008"/>
                  </a:solidFill>
                  <a:latin typeface="Roboto"/>
                  <a:ea typeface="Roboto"/>
                  <a:cs typeface="Roboto"/>
                  <a:sym typeface="Roboto"/>
                </a:rPr>
                <a:t>Gathering data provided and formatting it.</a:t>
              </a:r>
              <a:endParaRPr sz="1200">
                <a:solidFill>
                  <a:srgbClr val="B00008"/>
                </a:solidFill>
                <a:latin typeface="Roboto"/>
                <a:ea typeface="Roboto"/>
                <a:cs typeface="Roboto"/>
                <a:sym typeface="Roboto"/>
              </a:endParaRPr>
            </a:p>
          </p:txBody>
        </p:sp>
        <p:sp>
          <p:nvSpPr>
            <p:cNvPr id="203" name="Google Shape;203;p24"/>
            <p:cNvSpPr txBox="1"/>
            <p:nvPr/>
          </p:nvSpPr>
          <p:spPr>
            <a:xfrm>
              <a:off x="2574547" y="1574025"/>
              <a:ext cx="624300" cy="24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en" sz="800">
                  <a:solidFill>
                    <a:srgbClr val="B00008"/>
                  </a:solidFill>
                  <a:latin typeface="Roboto"/>
                  <a:ea typeface="Roboto"/>
                  <a:cs typeface="Roboto"/>
                  <a:sym typeface="Roboto"/>
                </a:rPr>
                <a:t>2</a:t>
              </a:r>
              <a:endParaRPr sz="800">
                <a:solidFill>
                  <a:srgbClr val="B00008"/>
                </a:solidFill>
                <a:latin typeface="Roboto"/>
                <a:ea typeface="Roboto"/>
                <a:cs typeface="Roboto"/>
                <a:sym typeface="Roboto"/>
              </a:endParaRPr>
            </a:p>
          </p:txBody>
        </p:sp>
      </p:grpSp>
      <p:grpSp>
        <p:nvGrpSpPr>
          <p:cNvPr id="204" name="Google Shape;204;p24"/>
          <p:cNvGrpSpPr/>
          <p:nvPr/>
        </p:nvGrpSpPr>
        <p:grpSpPr>
          <a:xfrm>
            <a:off x="3692763" y="1528075"/>
            <a:ext cx="1606073" cy="2315200"/>
            <a:chOff x="796138" y="1574025"/>
            <a:chExt cx="1606073" cy="2315200"/>
          </a:xfrm>
        </p:grpSpPr>
        <p:grpSp>
          <p:nvGrpSpPr>
            <p:cNvPr id="205" name="Google Shape;205;p24"/>
            <p:cNvGrpSpPr/>
            <p:nvPr/>
          </p:nvGrpSpPr>
          <p:grpSpPr>
            <a:xfrm>
              <a:off x="796138" y="1695421"/>
              <a:ext cx="1606073" cy="908429"/>
              <a:chOff x="796138" y="1695421"/>
              <a:chExt cx="1606073" cy="908429"/>
            </a:xfrm>
          </p:grpSpPr>
          <p:cxnSp>
            <p:nvCxnSpPr>
              <p:cNvPr id="206" name="Google Shape;206;p24"/>
              <p:cNvCxnSpPr/>
              <p:nvPr/>
            </p:nvCxnSpPr>
            <p:spPr>
              <a:xfrm>
                <a:off x="1664415" y="1695421"/>
                <a:ext cx="718500" cy="741900"/>
              </a:xfrm>
              <a:prstGeom prst="straightConnector1">
                <a:avLst/>
              </a:prstGeom>
              <a:noFill/>
              <a:ln cap="flat" cmpd="sng" w="9525">
                <a:solidFill>
                  <a:srgbClr val="0D5CDF"/>
                </a:solidFill>
                <a:prstDash val="solid"/>
                <a:round/>
                <a:headEnd len="sm" w="sm" type="none"/>
                <a:tailEnd len="sm" w="sm" type="none"/>
              </a:ln>
            </p:spPr>
          </p:cxnSp>
          <p:sp>
            <p:nvSpPr>
              <p:cNvPr id="207" name="Google Shape;207;p24"/>
              <p:cNvSpPr/>
              <p:nvPr/>
            </p:nvSpPr>
            <p:spPr>
              <a:xfrm flipH="1">
                <a:off x="796138" y="2306625"/>
                <a:ext cx="1605900" cy="143400"/>
              </a:xfrm>
              <a:prstGeom prst="parallelogram">
                <a:avLst>
                  <a:gd fmla="val 96952" name="adj"/>
                </a:avLst>
              </a:prstGeom>
              <a:solidFill>
                <a:srgbClr val="0D5C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208" name="Google Shape;208;p24"/>
              <p:cNvSpPr/>
              <p:nvPr/>
            </p:nvSpPr>
            <p:spPr>
              <a:xfrm>
                <a:off x="796311" y="2460450"/>
                <a:ext cx="1605900" cy="143400"/>
              </a:xfrm>
              <a:prstGeom prst="parallelogram">
                <a:avLst>
                  <a:gd fmla="val 96952" name="adj"/>
                </a:avLst>
              </a:prstGeom>
              <a:solidFill>
                <a:srgbClr val="0942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9" name="Google Shape;209;p24"/>
            <p:cNvSpPr txBox="1"/>
            <p:nvPr/>
          </p:nvSpPr>
          <p:spPr>
            <a:xfrm>
              <a:off x="915823" y="2695025"/>
              <a:ext cx="13242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
                  <a:solidFill>
                    <a:srgbClr val="0C57D3"/>
                  </a:solidFill>
                  <a:latin typeface="Roboto"/>
                  <a:ea typeface="Roboto"/>
                  <a:cs typeface="Roboto"/>
                  <a:sym typeface="Roboto"/>
                </a:rPr>
                <a:t>Modeling</a:t>
              </a:r>
              <a:endParaRPr b="1">
                <a:solidFill>
                  <a:srgbClr val="0C57D3"/>
                </a:solidFill>
                <a:latin typeface="Roboto"/>
                <a:ea typeface="Roboto"/>
                <a:cs typeface="Roboto"/>
                <a:sym typeface="Roboto"/>
              </a:endParaRPr>
            </a:p>
          </p:txBody>
        </p:sp>
        <p:sp>
          <p:nvSpPr>
            <p:cNvPr id="210" name="Google Shape;210;p24"/>
            <p:cNvSpPr txBox="1"/>
            <p:nvPr/>
          </p:nvSpPr>
          <p:spPr>
            <a:xfrm>
              <a:off x="918275" y="3151825"/>
              <a:ext cx="1464600" cy="737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200">
                  <a:solidFill>
                    <a:srgbClr val="0C57D3"/>
                  </a:solidFill>
                  <a:latin typeface="Roboto"/>
                  <a:ea typeface="Roboto"/>
                  <a:cs typeface="Roboto"/>
                  <a:sym typeface="Roboto"/>
                </a:rPr>
                <a:t>Fine tuning and using a large language model that best fits our project.</a:t>
              </a:r>
              <a:endParaRPr sz="1200">
                <a:solidFill>
                  <a:srgbClr val="0C57D3"/>
                </a:solidFill>
                <a:latin typeface="Roboto"/>
                <a:ea typeface="Roboto"/>
                <a:cs typeface="Roboto"/>
                <a:sym typeface="Roboto"/>
              </a:endParaRPr>
            </a:p>
          </p:txBody>
        </p:sp>
        <p:sp>
          <p:nvSpPr>
            <p:cNvPr id="211" name="Google Shape;211;p24"/>
            <p:cNvSpPr txBox="1"/>
            <p:nvPr/>
          </p:nvSpPr>
          <p:spPr>
            <a:xfrm>
              <a:off x="1085439" y="1574025"/>
              <a:ext cx="624300" cy="24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en" sz="800">
                  <a:solidFill>
                    <a:srgbClr val="0C57D3"/>
                  </a:solidFill>
                  <a:latin typeface="Roboto"/>
                  <a:ea typeface="Roboto"/>
                  <a:cs typeface="Roboto"/>
                  <a:sym typeface="Roboto"/>
                </a:rPr>
                <a:t>3</a:t>
              </a:r>
              <a:endParaRPr sz="800">
                <a:solidFill>
                  <a:srgbClr val="0C57D3"/>
                </a:solidFill>
                <a:latin typeface="Roboto"/>
                <a:ea typeface="Roboto"/>
                <a:cs typeface="Roboto"/>
                <a:sym typeface="Roboto"/>
              </a:endParaRPr>
            </a:p>
          </p:txBody>
        </p:sp>
      </p:grpSp>
      <p:grpSp>
        <p:nvGrpSpPr>
          <p:cNvPr id="212" name="Google Shape;212;p24"/>
          <p:cNvGrpSpPr/>
          <p:nvPr/>
        </p:nvGrpSpPr>
        <p:grpSpPr>
          <a:xfrm>
            <a:off x="5180335" y="1528075"/>
            <a:ext cx="1606073" cy="2315200"/>
            <a:chOff x="2283710" y="1574025"/>
            <a:chExt cx="1606073" cy="2315200"/>
          </a:xfrm>
        </p:grpSpPr>
        <p:cxnSp>
          <p:nvCxnSpPr>
            <p:cNvPr id="213" name="Google Shape;213;p24"/>
            <p:cNvCxnSpPr/>
            <p:nvPr/>
          </p:nvCxnSpPr>
          <p:spPr>
            <a:xfrm>
              <a:off x="3151986" y="1695421"/>
              <a:ext cx="718500" cy="741900"/>
            </a:xfrm>
            <a:prstGeom prst="straightConnector1">
              <a:avLst/>
            </a:prstGeom>
            <a:noFill/>
            <a:ln cap="flat" cmpd="sng" w="9525">
              <a:solidFill>
                <a:srgbClr val="B00008"/>
              </a:solidFill>
              <a:prstDash val="solid"/>
              <a:round/>
              <a:headEnd len="sm" w="sm" type="none"/>
              <a:tailEnd len="sm" w="sm" type="none"/>
            </a:ln>
          </p:spPr>
        </p:cxnSp>
        <p:sp>
          <p:nvSpPr>
            <p:cNvPr id="214" name="Google Shape;214;p24"/>
            <p:cNvSpPr/>
            <p:nvPr/>
          </p:nvSpPr>
          <p:spPr>
            <a:xfrm flipH="1">
              <a:off x="2283710" y="2306625"/>
              <a:ext cx="1605900" cy="143400"/>
            </a:xfrm>
            <a:prstGeom prst="parallelogram">
              <a:avLst>
                <a:gd fmla="val 96952" name="adj"/>
              </a:avLst>
            </a:prstGeom>
            <a:solidFill>
              <a:srgbClr val="B000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215" name="Google Shape;215;p24"/>
            <p:cNvSpPr/>
            <p:nvPr/>
          </p:nvSpPr>
          <p:spPr>
            <a:xfrm>
              <a:off x="2283883" y="2460450"/>
              <a:ext cx="1605900" cy="143400"/>
            </a:xfrm>
            <a:prstGeom prst="parallelogram">
              <a:avLst>
                <a:gd fmla="val 96952" name="adj"/>
              </a:avLst>
            </a:prstGeom>
            <a:solidFill>
              <a:srgbClr val="7B111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24"/>
            <p:cNvSpPr txBox="1"/>
            <p:nvPr/>
          </p:nvSpPr>
          <p:spPr>
            <a:xfrm>
              <a:off x="2404931" y="2695025"/>
              <a:ext cx="13242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
                  <a:solidFill>
                    <a:srgbClr val="B00008"/>
                  </a:solidFill>
                  <a:latin typeface="Roboto"/>
                  <a:ea typeface="Roboto"/>
                  <a:cs typeface="Roboto"/>
                  <a:sym typeface="Roboto"/>
                </a:rPr>
                <a:t>Testing</a:t>
              </a:r>
              <a:endParaRPr b="1">
                <a:solidFill>
                  <a:srgbClr val="B00008"/>
                </a:solidFill>
                <a:latin typeface="Roboto"/>
                <a:ea typeface="Roboto"/>
                <a:cs typeface="Roboto"/>
                <a:sym typeface="Roboto"/>
              </a:endParaRPr>
            </a:p>
          </p:txBody>
        </p:sp>
        <p:sp>
          <p:nvSpPr>
            <p:cNvPr id="217" name="Google Shape;217;p24"/>
            <p:cNvSpPr txBox="1"/>
            <p:nvPr/>
          </p:nvSpPr>
          <p:spPr>
            <a:xfrm>
              <a:off x="2407381" y="3151825"/>
              <a:ext cx="1324200" cy="737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200">
                  <a:solidFill>
                    <a:srgbClr val="B00008"/>
                  </a:solidFill>
                  <a:latin typeface="Roboto"/>
                  <a:ea typeface="Roboto"/>
                  <a:cs typeface="Roboto"/>
                  <a:sym typeface="Roboto"/>
                </a:rPr>
                <a:t>Running through test cases to assess </a:t>
              </a:r>
              <a:r>
                <a:rPr lang="en" sz="1200">
                  <a:solidFill>
                    <a:srgbClr val="B00008"/>
                  </a:solidFill>
                  <a:latin typeface="Roboto"/>
                  <a:ea typeface="Roboto"/>
                  <a:cs typeface="Roboto"/>
                  <a:sym typeface="Roboto"/>
                </a:rPr>
                <a:t>performance.</a:t>
              </a:r>
              <a:endParaRPr sz="1200">
                <a:solidFill>
                  <a:srgbClr val="B00008"/>
                </a:solidFill>
                <a:latin typeface="Roboto"/>
                <a:ea typeface="Roboto"/>
                <a:cs typeface="Roboto"/>
                <a:sym typeface="Roboto"/>
              </a:endParaRPr>
            </a:p>
          </p:txBody>
        </p:sp>
        <p:sp>
          <p:nvSpPr>
            <p:cNvPr id="218" name="Google Shape;218;p24"/>
            <p:cNvSpPr txBox="1"/>
            <p:nvPr/>
          </p:nvSpPr>
          <p:spPr>
            <a:xfrm>
              <a:off x="2574547" y="1574025"/>
              <a:ext cx="624300" cy="24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en" sz="800">
                  <a:solidFill>
                    <a:srgbClr val="B00008"/>
                  </a:solidFill>
                  <a:latin typeface="Roboto"/>
                  <a:ea typeface="Roboto"/>
                  <a:cs typeface="Roboto"/>
                  <a:sym typeface="Roboto"/>
                </a:rPr>
                <a:t>4</a:t>
              </a:r>
              <a:endParaRPr sz="800">
                <a:solidFill>
                  <a:srgbClr val="B00008"/>
                </a:solidFill>
                <a:latin typeface="Roboto"/>
                <a:ea typeface="Roboto"/>
                <a:cs typeface="Roboto"/>
                <a:sym typeface="Roboto"/>
              </a:endParaRPr>
            </a:p>
          </p:txBody>
        </p:sp>
      </p:grpSp>
      <p:grpSp>
        <p:nvGrpSpPr>
          <p:cNvPr id="219" name="Google Shape;219;p24"/>
          <p:cNvGrpSpPr/>
          <p:nvPr/>
        </p:nvGrpSpPr>
        <p:grpSpPr>
          <a:xfrm>
            <a:off x="6671663" y="1528075"/>
            <a:ext cx="1606073" cy="2315200"/>
            <a:chOff x="796138" y="1574025"/>
            <a:chExt cx="1606073" cy="2315200"/>
          </a:xfrm>
        </p:grpSpPr>
        <p:grpSp>
          <p:nvGrpSpPr>
            <p:cNvPr id="220" name="Google Shape;220;p24"/>
            <p:cNvGrpSpPr/>
            <p:nvPr/>
          </p:nvGrpSpPr>
          <p:grpSpPr>
            <a:xfrm>
              <a:off x="796138" y="1695421"/>
              <a:ext cx="1606073" cy="908429"/>
              <a:chOff x="796138" y="1695421"/>
              <a:chExt cx="1606073" cy="908429"/>
            </a:xfrm>
          </p:grpSpPr>
          <p:cxnSp>
            <p:nvCxnSpPr>
              <p:cNvPr id="221" name="Google Shape;221;p24"/>
              <p:cNvCxnSpPr/>
              <p:nvPr/>
            </p:nvCxnSpPr>
            <p:spPr>
              <a:xfrm>
                <a:off x="1664415" y="1695421"/>
                <a:ext cx="718500" cy="741900"/>
              </a:xfrm>
              <a:prstGeom prst="straightConnector1">
                <a:avLst/>
              </a:prstGeom>
              <a:noFill/>
              <a:ln cap="flat" cmpd="sng" w="9525">
                <a:solidFill>
                  <a:srgbClr val="0D5CDF"/>
                </a:solidFill>
                <a:prstDash val="solid"/>
                <a:round/>
                <a:headEnd len="sm" w="sm" type="none"/>
                <a:tailEnd len="sm" w="sm" type="none"/>
              </a:ln>
            </p:spPr>
          </p:cxnSp>
          <p:sp>
            <p:nvSpPr>
              <p:cNvPr id="222" name="Google Shape;222;p24"/>
              <p:cNvSpPr/>
              <p:nvPr/>
            </p:nvSpPr>
            <p:spPr>
              <a:xfrm flipH="1">
                <a:off x="796138" y="2306625"/>
                <a:ext cx="1605900" cy="143400"/>
              </a:xfrm>
              <a:prstGeom prst="parallelogram">
                <a:avLst>
                  <a:gd fmla="val 96952" name="adj"/>
                </a:avLst>
              </a:prstGeom>
              <a:solidFill>
                <a:srgbClr val="0D5C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223" name="Google Shape;223;p24"/>
              <p:cNvSpPr/>
              <p:nvPr/>
            </p:nvSpPr>
            <p:spPr>
              <a:xfrm>
                <a:off x="796311" y="2460450"/>
                <a:ext cx="1605900" cy="143400"/>
              </a:xfrm>
              <a:prstGeom prst="parallelogram">
                <a:avLst>
                  <a:gd fmla="val 96952" name="adj"/>
                </a:avLst>
              </a:prstGeom>
              <a:solidFill>
                <a:srgbClr val="0942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4" name="Google Shape;224;p24"/>
            <p:cNvSpPr txBox="1"/>
            <p:nvPr/>
          </p:nvSpPr>
          <p:spPr>
            <a:xfrm>
              <a:off x="915825" y="2695025"/>
              <a:ext cx="14670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
                  <a:solidFill>
                    <a:srgbClr val="0C57D3"/>
                  </a:solidFill>
                  <a:latin typeface="Roboto"/>
                  <a:ea typeface="Roboto"/>
                  <a:cs typeface="Roboto"/>
                  <a:sym typeface="Roboto"/>
                </a:rPr>
                <a:t>Implementation</a:t>
              </a:r>
              <a:endParaRPr b="1">
                <a:solidFill>
                  <a:srgbClr val="0C57D3"/>
                </a:solidFill>
                <a:latin typeface="Roboto"/>
                <a:ea typeface="Roboto"/>
                <a:cs typeface="Roboto"/>
                <a:sym typeface="Roboto"/>
              </a:endParaRPr>
            </a:p>
          </p:txBody>
        </p:sp>
        <p:sp>
          <p:nvSpPr>
            <p:cNvPr id="225" name="Google Shape;225;p24"/>
            <p:cNvSpPr txBox="1"/>
            <p:nvPr/>
          </p:nvSpPr>
          <p:spPr>
            <a:xfrm>
              <a:off x="918274" y="3151825"/>
              <a:ext cx="1324200" cy="737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200">
                  <a:solidFill>
                    <a:srgbClr val="0C57D3"/>
                  </a:solidFill>
                  <a:latin typeface="Roboto"/>
                  <a:ea typeface="Roboto"/>
                  <a:cs typeface="Roboto"/>
                  <a:sym typeface="Roboto"/>
                </a:rPr>
                <a:t>Developing a web application for client use.</a:t>
              </a:r>
              <a:endParaRPr sz="1200">
                <a:solidFill>
                  <a:srgbClr val="0C57D3"/>
                </a:solidFill>
                <a:latin typeface="Roboto"/>
                <a:ea typeface="Roboto"/>
                <a:cs typeface="Roboto"/>
                <a:sym typeface="Roboto"/>
              </a:endParaRPr>
            </a:p>
          </p:txBody>
        </p:sp>
        <p:sp>
          <p:nvSpPr>
            <p:cNvPr id="226" name="Google Shape;226;p24"/>
            <p:cNvSpPr txBox="1"/>
            <p:nvPr/>
          </p:nvSpPr>
          <p:spPr>
            <a:xfrm>
              <a:off x="1085439" y="1574025"/>
              <a:ext cx="624300" cy="24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en" sz="800">
                  <a:solidFill>
                    <a:srgbClr val="0C57D3"/>
                  </a:solidFill>
                  <a:latin typeface="Roboto"/>
                  <a:ea typeface="Roboto"/>
                  <a:cs typeface="Roboto"/>
                  <a:sym typeface="Roboto"/>
                </a:rPr>
                <a:t>5</a:t>
              </a:r>
              <a:endParaRPr sz="800">
                <a:solidFill>
                  <a:srgbClr val="0C57D3"/>
                </a:solidFill>
                <a:latin typeface="Roboto"/>
                <a:ea typeface="Roboto"/>
                <a:cs typeface="Roboto"/>
                <a:sym typeface="Roboto"/>
              </a:endParaRPr>
            </a:p>
          </p:txBody>
        </p:sp>
      </p:grpSp>
      <p:sp>
        <p:nvSpPr>
          <p:cNvPr id="227" name="Google Shape;227;p24"/>
          <p:cNvSpPr/>
          <p:nvPr/>
        </p:nvSpPr>
        <p:spPr>
          <a:xfrm>
            <a:off x="3433625" y="0"/>
            <a:ext cx="5725000" cy="588425"/>
          </a:xfrm>
          <a:custGeom>
            <a:rect b="b" l="l" r="r" t="t"/>
            <a:pathLst>
              <a:path extrusionOk="0" h="23537" w="229000">
                <a:moveTo>
                  <a:pt x="0" y="0"/>
                </a:moveTo>
                <a:lnTo>
                  <a:pt x="229000" y="0"/>
                </a:lnTo>
                <a:lnTo>
                  <a:pt x="229000" y="23537"/>
                </a:lnTo>
                <a:close/>
              </a:path>
            </a:pathLst>
          </a:custGeom>
          <a:solidFill>
            <a:srgbClr val="B00008"/>
          </a:solidFill>
          <a:ln>
            <a:noFill/>
          </a:ln>
        </p:spPr>
      </p:sp>
      <p:pic>
        <p:nvPicPr>
          <p:cNvPr id="228" name="Google Shape;228;p24"/>
          <p:cNvPicPr preferRelativeResize="0"/>
          <p:nvPr/>
        </p:nvPicPr>
        <p:blipFill>
          <a:blip r:embed="rId5">
            <a:alphaModFix/>
          </a:blip>
          <a:stretch>
            <a:fillRect/>
          </a:stretch>
        </p:blipFill>
        <p:spPr>
          <a:xfrm>
            <a:off x="8057675" y="168525"/>
            <a:ext cx="544500" cy="5445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32" name="Shape 232"/>
        <p:cNvGrpSpPr/>
        <p:nvPr/>
      </p:nvGrpSpPr>
      <p:grpSpPr>
        <a:xfrm>
          <a:off x="0" y="0"/>
          <a:ext cx="0" cy="0"/>
          <a:chOff x="0" y="0"/>
          <a:chExt cx="0" cy="0"/>
        </a:xfrm>
      </p:grpSpPr>
      <p:sp>
        <p:nvSpPr>
          <p:cNvPr id="233" name="Google Shape;233;p25"/>
          <p:cNvSpPr txBox="1"/>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rgbClr val="002D45"/>
                </a:solidFill>
                <a:latin typeface="Montserrat"/>
                <a:ea typeface="Montserrat"/>
                <a:cs typeface="Montserrat"/>
                <a:sym typeface="Montserrat"/>
              </a:rPr>
              <a:t>Resources We Leveraged</a:t>
            </a:r>
            <a:endParaRPr sz="2800">
              <a:solidFill>
                <a:srgbClr val="002D45"/>
              </a:solidFill>
              <a:latin typeface="Montserrat"/>
              <a:ea typeface="Montserrat"/>
              <a:cs typeface="Montserrat"/>
              <a:sym typeface="Montserrat"/>
            </a:endParaRPr>
          </a:p>
        </p:txBody>
      </p:sp>
      <p:pic>
        <p:nvPicPr>
          <p:cNvPr id="234" name="Google Shape;234;p25"/>
          <p:cNvPicPr preferRelativeResize="0"/>
          <p:nvPr/>
        </p:nvPicPr>
        <p:blipFill>
          <a:blip r:embed="rId4">
            <a:alphaModFix/>
          </a:blip>
          <a:stretch>
            <a:fillRect/>
          </a:stretch>
        </p:blipFill>
        <p:spPr>
          <a:xfrm>
            <a:off x="5007613" y="3478500"/>
            <a:ext cx="2250457" cy="804150"/>
          </a:xfrm>
          <a:prstGeom prst="rect">
            <a:avLst/>
          </a:prstGeom>
          <a:noFill/>
          <a:ln>
            <a:noFill/>
          </a:ln>
        </p:spPr>
      </p:pic>
      <p:pic>
        <p:nvPicPr>
          <p:cNvPr id="235" name="Google Shape;235;p25"/>
          <p:cNvPicPr preferRelativeResize="0"/>
          <p:nvPr/>
        </p:nvPicPr>
        <p:blipFill rotWithShape="1">
          <a:blip r:embed="rId5">
            <a:alphaModFix/>
          </a:blip>
          <a:srcRect b="34551" l="19412" r="17312" t="33791"/>
          <a:stretch/>
        </p:blipFill>
        <p:spPr>
          <a:xfrm>
            <a:off x="1795887" y="3488897"/>
            <a:ext cx="2268876" cy="714115"/>
          </a:xfrm>
          <a:prstGeom prst="rect">
            <a:avLst/>
          </a:prstGeom>
          <a:noFill/>
          <a:ln>
            <a:noFill/>
          </a:ln>
        </p:spPr>
      </p:pic>
      <p:sp>
        <p:nvSpPr>
          <p:cNvPr id="236" name="Google Shape;236;p25"/>
          <p:cNvSpPr/>
          <p:nvPr/>
        </p:nvSpPr>
        <p:spPr>
          <a:xfrm>
            <a:off x="3433625" y="0"/>
            <a:ext cx="5725000" cy="588425"/>
          </a:xfrm>
          <a:custGeom>
            <a:rect b="b" l="l" r="r" t="t"/>
            <a:pathLst>
              <a:path extrusionOk="0" h="23537" w="229000">
                <a:moveTo>
                  <a:pt x="0" y="0"/>
                </a:moveTo>
                <a:lnTo>
                  <a:pt x="229000" y="0"/>
                </a:lnTo>
                <a:lnTo>
                  <a:pt x="229000" y="23537"/>
                </a:lnTo>
                <a:close/>
              </a:path>
            </a:pathLst>
          </a:custGeom>
          <a:solidFill>
            <a:srgbClr val="0D5CDF"/>
          </a:solidFill>
          <a:ln>
            <a:noFill/>
          </a:ln>
        </p:spPr>
      </p:sp>
      <p:pic>
        <p:nvPicPr>
          <p:cNvPr id="237" name="Google Shape;237;p25"/>
          <p:cNvPicPr preferRelativeResize="0"/>
          <p:nvPr/>
        </p:nvPicPr>
        <p:blipFill>
          <a:blip r:embed="rId6">
            <a:alphaModFix/>
          </a:blip>
          <a:stretch>
            <a:fillRect/>
          </a:stretch>
        </p:blipFill>
        <p:spPr>
          <a:xfrm>
            <a:off x="8057675" y="168525"/>
            <a:ext cx="544500" cy="544525"/>
          </a:xfrm>
          <a:prstGeom prst="rect">
            <a:avLst/>
          </a:prstGeom>
          <a:noFill/>
          <a:ln>
            <a:noFill/>
          </a:ln>
        </p:spPr>
      </p:pic>
      <p:pic>
        <p:nvPicPr>
          <p:cNvPr id="238" name="Google Shape;238;p25"/>
          <p:cNvPicPr preferRelativeResize="0"/>
          <p:nvPr/>
        </p:nvPicPr>
        <p:blipFill rotWithShape="1">
          <a:blip r:embed="rId7">
            <a:alphaModFix/>
          </a:blip>
          <a:srcRect b="16258" l="16793" r="16566" t="16251"/>
          <a:stretch/>
        </p:blipFill>
        <p:spPr>
          <a:xfrm>
            <a:off x="906275" y="1974687"/>
            <a:ext cx="1299276" cy="804150"/>
          </a:xfrm>
          <a:prstGeom prst="rect">
            <a:avLst/>
          </a:prstGeom>
          <a:noFill/>
          <a:ln>
            <a:noFill/>
          </a:ln>
        </p:spPr>
      </p:pic>
      <p:pic>
        <p:nvPicPr>
          <p:cNvPr id="239" name="Google Shape;239;p25"/>
          <p:cNvPicPr preferRelativeResize="0"/>
          <p:nvPr/>
        </p:nvPicPr>
        <p:blipFill>
          <a:blip r:embed="rId8">
            <a:alphaModFix/>
          </a:blip>
          <a:stretch>
            <a:fillRect/>
          </a:stretch>
        </p:blipFill>
        <p:spPr>
          <a:xfrm>
            <a:off x="2840775" y="1727113"/>
            <a:ext cx="1299276" cy="1299276"/>
          </a:xfrm>
          <a:prstGeom prst="rect">
            <a:avLst/>
          </a:prstGeom>
          <a:noFill/>
          <a:ln>
            <a:noFill/>
          </a:ln>
        </p:spPr>
      </p:pic>
      <p:pic>
        <p:nvPicPr>
          <p:cNvPr id="240" name="Google Shape;240;p25"/>
          <p:cNvPicPr preferRelativeResize="0"/>
          <p:nvPr/>
        </p:nvPicPr>
        <p:blipFill>
          <a:blip r:embed="rId9">
            <a:alphaModFix/>
          </a:blip>
          <a:stretch>
            <a:fillRect/>
          </a:stretch>
        </p:blipFill>
        <p:spPr>
          <a:xfrm>
            <a:off x="4775263" y="1796375"/>
            <a:ext cx="1160794" cy="1160776"/>
          </a:xfrm>
          <a:prstGeom prst="rect">
            <a:avLst/>
          </a:prstGeom>
          <a:noFill/>
          <a:ln>
            <a:noFill/>
          </a:ln>
        </p:spPr>
      </p:pic>
      <p:pic>
        <p:nvPicPr>
          <p:cNvPr id="241" name="Google Shape;241;p25"/>
          <p:cNvPicPr preferRelativeResize="0"/>
          <p:nvPr/>
        </p:nvPicPr>
        <p:blipFill rotWithShape="1">
          <a:blip r:embed="rId10">
            <a:alphaModFix/>
          </a:blip>
          <a:srcRect b="12126" l="0" r="8958" t="0"/>
          <a:stretch/>
        </p:blipFill>
        <p:spPr>
          <a:xfrm>
            <a:off x="6844200" y="1625900"/>
            <a:ext cx="1531674" cy="16218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4">
            <a:alphaModFix/>
          </a:blip>
          <a:stretch>
            <a:fillRect/>
          </a:stretch>
        </a:blipFill>
      </p:bgPr>
    </p:bg>
    <p:spTree>
      <p:nvGrpSpPr>
        <p:cNvPr id="245" name="Shape 245"/>
        <p:cNvGrpSpPr/>
        <p:nvPr/>
      </p:nvGrpSpPr>
      <p:grpSpPr>
        <a:xfrm>
          <a:off x="0" y="0"/>
          <a:ext cx="0" cy="0"/>
          <a:chOff x="0" y="0"/>
          <a:chExt cx="0" cy="0"/>
        </a:xfrm>
      </p:grpSpPr>
      <p:sp>
        <p:nvSpPr>
          <p:cNvPr id="246" name="Google Shape;246;p26"/>
          <p:cNvSpPr txBox="1"/>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rgbClr val="002D45"/>
                </a:solidFill>
                <a:latin typeface="Montserrat"/>
                <a:ea typeface="Montserrat"/>
                <a:cs typeface="Montserrat"/>
                <a:sym typeface="Montserrat"/>
              </a:rPr>
              <a:t>Summary of Insights &amp; Key Findings</a:t>
            </a:r>
            <a:endParaRPr sz="2800">
              <a:solidFill>
                <a:srgbClr val="002D45"/>
              </a:solidFill>
              <a:latin typeface="Montserrat"/>
              <a:ea typeface="Montserrat"/>
              <a:cs typeface="Montserrat"/>
              <a:sym typeface="Montserrat"/>
            </a:endParaRPr>
          </a:p>
        </p:txBody>
      </p:sp>
      <p:sp>
        <p:nvSpPr>
          <p:cNvPr id="247" name="Google Shape;247;p26"/>
          <p:cNvSpPr txBox="1"/>
          <p:nvPr/>
        </p:nvSpPr>
        <p:spPr>
          <a:xfrm>
            <a:off x="311700" y="1293925"/>
            <a:ext cx="5272500" cy="3329400"/>
          </a:xfrm>
          <a:prstGeom prst="rect">
            <a:avLst/>
          </a:prstGeom>
          <a:noFill/>
          <a:ln>
            <a:noFill/>
          </a:ln>
        </p:spPr>
        <p:txBody>
          <a:bodyPr anchorCtr="0" anchor="t" bIns="91425" lIns="91425" spcFirstLastPara="1" rIns="91425" wrap="square" tIns="91425">
            <a:noAutofit/>
          </a:bodyPr>
          <a:lstStyle/>
          <a:p>
            <a:pPr indent="-374650" lvl="0" marL="457200" rtl="0" algn="l">
              <a:lnSpc>
                <a:spcPct val="115000"/>
              </a:lnSpc>
              <a:spcBef>
                <a:spcPts val="0"/>
              </a:spcBef>
              <a:spcAft>
                <a:spcPts val="0"/>
              </a:spcAft>
              <a:buClr>
                <a:schemeClr val="dk2"/>
              </a:buClr>
              <a:buSzPts val="2300"/>
              <a:buFont typeface="Open Sans Light"/>
              <a:buChar char="●"/>
            </a:pPr>
            <a:r>
              <a:rPr lang="en" sz="2300">
                <a:solidFill>
                  <a:schemeClr val="dk2"/>
                </a:solidFill>
                <a:latin typeface="Open Sans Light"/>
                <a:ea typeface="Open Sans Light"/>
                <a:cs typeface="Open Sans Light"/>
                <a:sym typeface="Open Sans Light"/>
              </a:rPr>
              <a:t>Leveraged OpenAI’s API to create an AI Agent</a:t>
            </a:r>
            <a:endParaRPr sz="2300">
              <a:solidFill>
                <a:schemeClr val="dk2"/>
              </a:solidFill>
              <a:latin typeface="Open Sans Light"/>
              <a:ea typeface="Open Sans Light"/>
              <a:cs typeface="Open Sans Light"/>
              <a:sym typeface="Open Sans Light"/>
            </a:endParaRPr>
          </a:p>
          <a:p>
            <a:pPr indent="-374650" lvl="0" marL="457200" rtl="0" algn="l">
              <a:lnSpc>
                <a:spcPct val="115000"/>
              </a:lnSpc>
              <a:spcBef>
                <a:spcPts val="0"/>
              </a:spcBef>
              <a:spcAft>
                <a:spcPts val="0"/>
              </a:spcAft>
              <a:buClr>
                <a:schemeClr val="dk2"/>
              </a:buClr>
              <a:buSzPts val="2300"/>
              <a:buFont typeface="Open Sans Light"/>
              <a:buChar char="●"/>
            </a:pPr>
            <a:r>
              <a:rPr lang="en" sz="2300">
                <a:solidFill>
                  <a:schemeClr val="dk2"/>
                </a:solidFill>
                <a:latin typeface="Open Sans Light"/>
                <a:ea typeface="Open Sans Light"/>
                <a:cs typeface="Open Sans Light"/>
                <a:sym typeface="Open Sans Light"/>
              </a:rPr>
              <a:t>Built a platform for visualization and ease of use</a:t>
            </a:r>
            <a:endParaRPr sz="2300">
              <a:solidFill>
                <a:schemeClr val="dk2"/>
              </a:solidFill>
              <a:latin typeface="Open Sans Light"/>
              <a:ea typeface="Open Sans Light"/>
              <a:cs typeface="Open Sans Light"/>
              <a:sym typeface="Open Sans Light"/>
            </a:endParaRPr>
          </a:p>
          <a:p>
            <a:pPr indent="-374650" lvl="0" marL="457200" rtl="0" algn="l">
              <a:lnSpc>
                <a:spcPct val="115000"/>
              </a:lnSpc>
              <a:spcBef>
                <a:spcPts val="0"/>
              </a:spcBef>
              <a:spcAft>
                <a:spcPts val="0"/>
              </a:spcAft>
              <a:buClr>
                <a:schemeClr val="dk2"/>
              </a:buClr>
              <a:buSzPts val="2300"/>
              <a:buFont typeface="Open Sans Light"/>
              <a:buChar char="●"/>
            </a:pPr>
            <a:r>
              <a:rPr lang="en" sz="2300">
                <a:solidFill>
                  <a:schemeClr val="dk2"/>
                </a:solidFill>
                <a:latin typeface="Open Sans Light"/>
                <a:ea typeface="Open Sans Light"/>
                <a:cs typeface="Open Sans Light"/>
                <a:sym typeface="Open Sans Light"/>
              </a:rPr>
              <a:t>Best model training loss = 0.0027</a:t>
            </a:r>
            <a:endParaRPr sz="2300">
              <a:solidFill>
                <a:schemeClr val="dk2"/>
              </a:solidFill>
              <a:latin typeface="Open Sans Light"/>
              <a:ea typeface="Open Sans Light"/>
              <a:cs typeface="Open Sans Light"/>
              <a:sym typeface="Open Sans Light"/>
            </a:endParaRPr>
          </a:p>
          <a:p>
            <a:pPr indent="-374650" lvl="0" marL="457200" rtl="0" algn="l">
              <a:lnSpc>
                <a:spcPct val="115000"/>
              </a:lnSpc>
              <a:spcBef>
                <a:spcPts val="0"/>
              </a:spcBef>
              <a:spcAft>
                <a:spcPts val="0"/>
              </a:spcAft>
              <a:buClr>
                <a:schemeClr val="dk2"/>
              </a:buClr>
              <a:buSzPts val="2300"/>
              <a:buFont typeface="Open Sans Light"/>
              <a:buChar char="●"/>
            </a:pPr>
            <a:r>
              <a:rPr lang="en" sz="2300">
                <a:solidFill>
                  <a:schemeClr val="dk2"/>
                </a:solidFill>
                <a:latin typeface="Open Sans Light"/>
                <a:ea typeface="Open Sans Light"/>
                <a:cs typeface="Open Sans Light"/>
                <a:sym typeface="Open Sans Light"/>
              </a:rPr>
              <a:t>Placed 11th out of 13 bots on LegalDuel</a:t>
            </a:r>
            <a:endParaRPr sz="2300">
              <a:solidFill>
                <a:schemeClr val="dk2"/>
              </a:solidFill>
              <a:latin typeface="Open Sans Light"/>
              <a:ea typeface="Open Sans Light"/>
              <a:cs typeface="Open Sans Light"/>
              <a:sym typeface="Open Sans Light"/>
            </a:endParaRPr>
          </a:p>
        </p:txBody>
      </p:sp>
      <p:sp>
        <p:nvSpPr>
          <p:cNvPr id="248" name="Google Shape;248;p26"/>
          <p:cNvSpPr/>
          <p:nvPr/>
        </p:nvSpPr>
        <p:spPr>
          <a:xfrm>
            <a:off x="3433625" y="0"/>
            <a:ext cx="5725000" cy="588425"/>
          </a:xfrm>
          <a:custGeom>
            <a:rect b="b" l="l" r="r" t="t"/>
            <a:pathLst>
              <a:path extrusionOk="0" h="23537" w="229000">
                <a:moveTo>
                  <a:pt x="0" y="0"/>
                </a:moveTo>
                <a:lnTo>
                  <a:pt x="229000" y="0"/>
                </a:lnTo>
                <a:lnTo>
                  <a:pt x="229000" y="23537"/>
                </a:lnTo>
                <a:close/>
              </a:path>
            </a:pathLst>
          </a:custGeom>
          <a:solidFill>
            <a:srgbClr val="B00008"/>
          </a:solidFill>
          <a:ln>
            <a:noFill/>
          </a:ln>
        </p:spPr>
      </p:sp>
      <p:pic>
        <p:nvPicPr>
          <p:cNvPr id="249" name="Google Shape;249;p26"/>
          <p:cNvPicPr preferRelativeResize="0"/>
          <p:nvPr/>
        </p:nvPicPr>
        <p:blipFill>
          <a:blip r:embed="rId5">
            <a:alphaModFix/>
          </a:blip>
          <a:stretch>
            <a:fillRect/>
          </a:stretch>
        </p:blipFill>
        <p:spPr>
          <a:xfrm>
            <a:off x="8057675" y="168525"/>
            <a:ext cx="544500" cy="544525"/>
          </a:xfrm>
          <a:prstGeom prst="rect">
            <a:avLst/>
          </a:prstGeom>
          <a:noFill/>
          <a:ln>
            <a:noFill/>
          </a:ln>
        </p:spPr>
      </p:pic>
      <p:graphicFrame>
        <p:nvGraphicFramePr>
          <p:cNvPr id="250" name="Google Shape;250;p26"/>
          <p:cNvGraphicFramePr/>
          <p:nvPr/>
        </p:nvGraphicFramePr>
        <p:xfrm>
          <a:off x="5945888" y="1078600"/>
          <a:ext cx="3000000" cy="3000000"/>
        </p:xfrm>
        <a:graphic>
          <a:graphicData uri="http://schemas.openxmlformats.org/drawingml/2006/table">
            <a:tbl>
              <a:tblPr>
                <a:solidFill>
                  <a:srgbClr val="FFFFFF"/>
                </a:solidFill>
                <a:tableStyleId>{E6261C15-6C3D-4007-8E29-D382DDB0D672}</a:tableStyleId>
              </a:tblPr>
              <a:tblGrid>
                <a:gridCol w="1189000"/>
                <a:gridCol w="1784250"/>
              </a:tblGrid>
              <a:tr h="214600">
                <a:tc>
                  <a:txBody>
                    <a:bodyPr/>
                    <a:lstStyle/>
                    <a:p>
                      <a:pPr indent="0" lvl="0" marL="0" rtl="0" algn="l">
                        <a:lnSpc>
                          <a:spcPct val="115000"/>
                        </a:lnSpc>
                        <a:spcBef>
                          <a:spcPts val="0"/>
                        </a:spcBef>
                        <a:spcAft>
                          <a:spcPts val="0"/>
                        </a:spcAft>
                        <a:buNone/>
                      </a:pPr>
                      <a:r>
                        <a:rPr b="1" lang="en" sz="500">
                          <a:solidFill>
                            <a:srgbClr val="242424"/>
                          </a:solidFill>
                          <a:highlight>
                            <a:srgbClr val="FFFFFF"/>
                          </a:highlight>
                          <a:latin typeface="Montserrat"/>
                          <a:ea typeface="Montserrat"/>
                          <a:cs typeface="Montserrat"/>
                          <a:sym typeface="Montserrat"/>
                        </a:rPr>
                        <a:t>Model</a:t>
                      </a:r>
                      <a:endParaRPr b="1" sz="500">
                        <a:solidFill>
                          <a:srgbClr val="242424"/>
                        </a:solidFill>
                        <a:highlight>
                          <a:srgbClr val="FFFFFF"/>
                        </a:highlight>
                        <a:latin typeface="Montserrat"/>
                        <a:ea typeface="Montserrat"/>
                        <a:cs typeface="Montserrat"/>
                        <a:sym typeface="Montserrat"/>
                      </a:endParaRPr>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sz="500">
                          <a:solidFill>
                            <a:srgbClr val="242424"/>
                          </a:solidFill>
                          <a:highlight>
                            <a:srgbClr val="FFFFFF"/>
                          </a:highlight>
                          <a:latin typeface="Montserrat"/>
                          <a:ea typeface="Montserrat"/>
                          <a:cs typeface="Montserrat"/>
                          <a:sym typeface="Montserrat"/>
                        </a:rPr>
                        <a:t>Average Placement (Lower = Better)</a:t>
                      </a:r>
                      <a:endParaRPr b="1" sz="500">
                        <a:solidFill>
                          <a:srgbClr val="242424"/>
                        </a:solidFill>
                        <a:highlight>
                          <a:srgbClr val="FFFFFF"/>
                        </a:highlight>
                        <a:latin typeface="Montserrat"/>
                        <a:ea typeface="Montserrat"/>
                        <a:cs typeface="Montserrat"/>
                        <a:sym typeface="Montserrat"/>
                      </a:endParaRPr>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214600">
                <a:tc>
                  <a:txBody>
                    <a:bodyPr/>
                    <a:lstStyle/>
                    <a:p>
                      <a:pPr indent="0" lvl="0" marL="0" rtl="0" algn="l">
                        <a:lnSpc>
                          <a:spcPct val="115000"/>
                        </a:lnSpc>
                        <a:spcBef>
                          <a:spcPts val="0"/>
                        </a:spcBef>
                        <a:spcAft>
                          <a:spcPts val="0"/>
                        </a:spcAft>
                        <a:buNone/>
                      </a:pPr>
                      <a:r>
                        <a:rPr lang="en" sz="500">
                          <a:solidFill>
                            <a:srgbClr val="242424"/>
                          </a:solidFill>
                          <a:highlight>
                            <a:srgbClr val="FFFFFF"/>
                          </a:highlight>
                          <a:latin typeface="Open Sans Light"/>
                          <a:ea typeface="Open Sans Light"/>
                          <a:cs typeface="Open Sans Light"/>
                          <a:sym typeface="Open Sans Light"/>
                        </a:rPr>
                        <a:t>LegalDuel (GPT-4o) (Bot 5)</a:t>
                      </a:r>
                      <a:endParaRPr sz="500">
                        <a:solidFill>
                          <a:srgbClr val="242424"/>
                        </a:solidFill>
                        <a:highlight>
                          <a:srgbClr val="FFFFFF"/>
                        </a:highlight>
                        <a:latin typeface="Open Sans Light"/>
                        <a:ea typeface="Open Sans Light"/>
                        <a:cs typeface="Open Sans Light"/>
                        <a:sym typeface="Open Sans Light"/>
                      </a:endParaRPr>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500">
                          <a:solidFill>
                            <a:srgbClr val="242424"/>
                          </a:solidFill>
                          <a:highlight>
                            <a:srgbClr val="FFFFFF"/>
                          </a:highlight>
                          <a:latin typeface="Open Sans Light"/>
                          <a:ea typeface="Open Sans Light"/>
                          <a:cs typeface="Open Sans Light"/>
                          <a:sym typeface="Open Sans Light"/>
                        </a:rPr>
                        <a:t>8.869565</a:t>
                      </a:r>
                      <a:endParaRPr sz="500">
                        <a:solidFill>
                          <a:srgbClr val="242424"/>
                        </a:solidFill>
                        <a:highlight>
                          <a:srgbClr val="FFFFFF"/>
                        </a:highlight>
                        <a:latin typeface="Open Sans Light"/>
                        <a:ea typeface="Open Sans Light"/>
                        <a:cs typeface="Open Sans Light"/>
                        <a:sym typeface="Open Sans Light"/>
                      </a:endParaRPr>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214600">
                <a:tc>
                  <a:txBody>
                    <a:bodyPr/>
                    <a:lstStyle/>
                    <a:p>
                      <a:pPr indent="0" lvl="0" marL="0" rtl="0" algn="l">
                        <a:lnSpc>
                          <a:spcPct val="115000"/>
                        </a:lnSpc>
                        <a:spcBef>
                          <a:spcPts val="0"/>
                        </a:spcBef>
                        <a:spcAft>
                          <a:spcPts val="0"/>
                        </a:spcAft>
                        <a:buNone/>
                      </a:pPr>
                      <a:r>
                        <a:rPr lang="en" sz="500">
                          <a:solidFill>
                            <a:srgbClr val="242424"/>
                          </a:solidFill>
                          <a:highlight>
                            <a:srgbClr val="FFFFFF"/>
                          </a:highlight>
                          <a:latin typeface="Open Sans Light"/>
                          <a:ea typeface="Open Sans Light"/>
                          <a:cs typeface="Open Sans Light"/>
                          <a:sym typeface="Open Sans Light"/>
                        </a:rPr>
                        <a:t>LegalDuel (GPT-4o) (Bot 4)</a:t>
                      </a:r>
                      <a:endParaRPr sz="500">
                        <a:solidFill>
                          <a:srgbClr val="242424"/>
                        </a:solidFill>
                        <a:highlight>
                          <a:srgbClr val="FFFFFF"/>
                        </a:highlight>
                        <a:latin typeface="Open Sans Light"/>
                        <a:ea typeface="Open Sans Light"/>
                        <a:cs typeface="Open Sans Light"/>
                        <a:sym typeface="Open Sans Light"/>
                      </a:endParaRPr>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500">
                          <a:solidFill>
                            <a:srgbClr val="242424"/>
                          </a:solidFill>
                          <a:highlight>
                            <a:srgbClr val="FFFFFF"/>
                          </a:highlight>
                          <a:latin typeface="Open Sans Light"/>
                          <a:ea typeface="Open Sans Light"/>
                          <a:cs typeface="Open Sans Light"/>
                          <a:sym typeface="Open Sans Light"/>
                        </a:rPr>
                        <a:t>8.73913</a:t>
                      </a:r>
                      <a:endParaRPr sz="500">
                        <a:solidFill>
                          <a:srgbClr val="242424"/>
                        </a:solidFill>
                        <a:highlight>
                          <a:srgbClr val="FFFFFF"/>
                        </a:highlight>
                        <a:latin typeface="Open Sans Light"/>
                        <a:ea typeface="Open Sans Light"/>
                        <a:cs typeface="Open Sans Light"/>
                        <a:sym typeface="Open Sans Light"/>
                      </a:endParaRPr>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214600">
                <a:tc>
                  <a:txBody>
                    <a:bodyPr/>
                    <a:lstStyle/>
                    <a:p>
                      <a:pPr indent="0" lvl="0" marL="0" rtl="0" algn="l">
                        <a:lnSpc>
                          <a:spcPct val="115000"/>
                        </a:lnSpc>
                        <a:spcBef>
                          <a:spcPts val="0"/>
                        </a:spcBef>
                        <a:spcAft>
                          <a:spcPts val="0"/>
                        </a:spcAft>
                        <a:buNone/>
                      </a:pPr>
                      <a:r>
                        <a:rPr lang="en" sz="500">
                          <a:solidFill>
                            <a:srgbClr val="242424"/>
                          </a:solidFill>
                          <a:highlight>
                            <a:srgbClr val="FFFF00"/>
                          </a:highlight>
                          <a:latin typeface="Open Sans Light"/>
                          <a:ea typeface="Open Sans Light"/>
                          <a:cs typeface="Open Sans Light"/>
                          <a:sym typeface="Open Sans Light"/>
                        </a:rPr>
                        <a:t>Break Through Tech - Team 1B</a:t>
                      </a:r>
                      <a:endParaRPr sz="500">
                        <a:solidFill>
                          <a:srgbClr val="242424"/>
                        </a:solidFill>
                        <a:highlight>
                          <a:srgbClr val="FFFF00"/>
                        </a:highlight>
                        <a:latin typeface="Open Sans Light"/>
                        <a:ea typeface="Open Sans Light"/>
                        <a:cs typeface="Open Sans Light"/>
                        <a:sym typeface="Open Sans Light"/>
                      </a:endParaRPr>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500">
                          <a:solidFill>
                            <a:srgbClr val="242424"/>
                          </a:solidFill>
                          <a:highlight>
                            <a:srgbClr val="FFFF00"/>
                          </a:highlight>
                          <a:latin typeface="Open Sans Light"/>
                          <a:ea typeface="Open Sans Light"/>
                          <a:cs typeface="Open Sans Light"/>
                          <a:sym typeface="Open Sans Light"/>
                        </a:rPr>
                        <a:t>8.130435</a:t>
                      </a:r>
                      <a:endParaRPr sz="500">
                        <a:solidFill>
                          <a:srgbClr val="242424"/>
                        </a:solidFill>
                        <a:highlight>
                          <a:srgbClr val="FFFF00"/>
                        </a:highlight>
                        <a:latin typeface="Open Sans Light"/>
                        <a:ea typeface="Open Sans Light"/>
                        <a:cs typeface="Open Sans Light"/>
                        <a:sym typeface="Open Sans Light"/>
                      </a:endParaRPr>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214600">
                <a:tc>
                  <a:txBody>
                    <a:bodyPr/>
                    <a:lstStyle/>
                    <a:p>
                      <a:pPr indent="0" lvl="0" marL="0" rtl="0" algn="l">
                        <a:lnSpc>
                          <a:spcPct val="115000"/>
                        </a:lnSpc>
                        <a:spcBef>
                          <a:spcPts val="0"/>
                        </a:spcBef>
                        <a:spcAft>
                          <a:spcPts val="0"/>
                        </a:spcAft>
                        <a:buNone/>
                      </a:pPr>
                      <a:r>
                        <a:rPr lang="en" sz="500">
                          <a:solidFill>
                            <a:srgbClr val="242424"/>
                          </a:solidFill>
                          <a:highlight>
                            <a:srgbClr val="FFFFFF"/>
                          </a:highlight>
                          <a:latin typeface="Open Sans Light"/>
                          <a:ea typeface="Open Sans Light"/>
                          <a:cs typeface="Open Sans Light"/>
                          <a:sym typeface="Open Sans Light"/>
                        </a:rPr>
                        <a:t>AI21 (Jamba)</a:t>
                      </a:r>
                      <a:endParaRPr sz="500">
                        <a:solidFill>
                          <a:srgbClr val="242424"/>
                        </a:solidFill>
                        <a:highlight>
                          <a:srgbClr val="FFFFFF"/>
                        </a:highlight>
                        <a:latin typeface="Open Sans Light"/>
                        <a:ea typeface="Open Sans Light"/>
                        <a:cs typeface="Open Sans Light"/>
                        <a:sym typeface="Open Sans Light"/>
                      </a:endParaRPr>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500">
                          <a:solidFill>
                            <a:srgbClr val="242424"/>
                          </a:solidFill>
                          <a:highlight>
                            <a:srgbClr val="FFFFFF"/>
                          </a:highlight>
                          <a:latin typeface="Open Sans Light"/>
                          <a:ea typeface="Open Sans Light"/>
                          <a:cs typeface="Open Sans Light"/>
                          <a:sym typeface="Open Sans Light"/>
                        </a:rPr>
                        <a:t>7</a:t>
                      </a:r>
                      <a:endParaRPr sz="500">
                        <a:solidFill>
                          <a:srgbClr val="242424"/>
                        </a:solidFill>
                        <a:highlight>
                          <a:srgbClr val="FFFFFF"/>
                        </a:highlight>
                        <a:latin typeface="Open Sans Light"/>
                        <a:ea typeface="Open Sans Light"/>
                        <a:cs typeface="Open Sans Light"/>
                        <a:sym typeface="Open Sans Light"/>
                      </a:endParaRPr>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214600">
                <a:tc>
                  <a:txBody>
                    <a:bodyPr/>
                    <a:lstStyle/>
                    <a:p>
                      <a:pPr indent="0" lvl="0" marL="0" rtl="0" algn="l">
                        <a:lnSpc>
                          <a:spcPct val="115000"/>
                        </a:lnSpc>
                        <a:spcBef>
                          <a:spcPts val="0"/>
                        </a:spcBef>
                        <a:spcAft>
                          <a:spcPts val="0"/>
                        </a:spcAft>
                        <a:buNone/>
                      </a:pPr>
                      <a:r>
                        <a:rPr lang="en" sz="500">
                          <a:solidFill>
                            <a:srgbClr val="242424"/>
                          </a:solidFill>
                          <a:highlight>
                            <a:srgbClr val="FFFFFF"/>
                          </a:highlight>
                          <a:latin typeface="Open Sans Light"/>
                          <a:ea typeface="Open Sans Light"/>
                          <a:cs typeface="Open Sans Light"/>
                          <a:sym typeface="Open Sans Light"/>
                        </a:rPr>
                        <a:t>LegalDuel (GPT-4o) (Bot 2)</a:t>
                      </a:r>
                      <a:endParaRPr sz="500">
                        <a:solidFill>
                          <a:srgbClr val="242424"/>
                        </a:solidFill>
                        <a:highlight>
                          <a:srgbClr val="FFFFFF"/>
                        </a:highlight>
                        <a:latin typeface="Open Sans Light"/>
                        <a:ea typeface="Open Sans Light"/>
                        <a:cs typeface="Open Sans Light"/>
                        <a:sym typeface="Open Sans Light"/>
                      </a:endParaRPr>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500">
                          <a:solidFill>
                            <a:srgbClr val="242424"/>
                          </a:solidFill>
                          <a:highlight>
                            <a:srgbClr val="FFFFFF"/>
                          </a:highlight>
                          <a:latin typeface="Open Sans Light"/>
                          <a:ea typeface="Open Sans Light"/>
                          <a:cs typeface="Open Sans Light"/>
                          <a:sym typeface="Open Sans Light"/>
                        </a:rPr>
                        <a:t>6.869565</a:t>
                      </a:r>
                      <a:endParaRPr sz="500">
                        <a:solidFill>
                          <a:srgbClr val="242424"/>
                        </a:solidFill>
                        <a:highlight>
                          <a:srgbClr val="FFFFFF"/>
                        </a:highlight>
                        <a:latin typeface="Open Sans Light"/>
                        <a:ea typeface="Open Sans Light"/>
                        <a:cs typeface="Open Sans Light"/>
                        <a:sym typeface="Open Sans Light"/>
                      </a:endParaRPr>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214600">
                <a:tc>
                  <a:txBody>
                    <a:bodyPr/>
                    <a:lstStyle/>
                    <a:p>
                      <a:pPr indent="0" lvl="0" marL="0" rtl="0" algn="l">
                        <a:lnSpc>
                          <a:spcPct val="115000"/>
                        </a:lnSpc>
                        <a:spcBef>
                          <a:spcPts val="0"/>
                        </a:spcBef>
                        <a:spcAft>
                          <a:spcPts val="0"/>
                        </a:spcAft>
                        <a:buNone/>
                      </a:pPr>
                      <a:r>
                        <a:rPr lang="en" sz="500">
                          <a:solidFill>
                            <a:srgbClr val="242424"/>
                          </a:solidFill>
                          <a:highlight>
                            <a:srgbClr val="FFFFFF"/>
                          </a:highlight>
                          <a:latin typeface="Open Sans Light"/>
                          <a:ea typeface="Open Sans Light"/>
                          <a:cs typeface="Open Sans Light"/>
                          <a:sym typeface="Open Sans Light"/>
                        </a:rPr>
                        <a:t>LegalDuel (GPT-4o) (Bot 3)</a:t>
                      </a:r>
                      <a:endParaRPr sz="500">
                        <a:solidFill>
                          <a:srgbClr val="242424"/>
                        </a:solidFill>
                        <a:highlight>
                          <a:srgbClr val="FFFFFF"/>
                        </a:highlight>
                        <a:latin typeface="Open Sans Light"/>
                        <a:ea typeface="Open Sans Light"/>
                        <a:cs typeface="Open Sans Light"/>
                        <a:sym typeface="Open Sans Light"/>
                      </a:endParaRPr>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500">
                          <a:solidFill>
                            <a:srgbClr val="242424"/>
                          </a:solidFill>
                          <a:highlight>
                            <a:srgbClr val="FFFFFF"/>
                          </a:highlight>
                          <a:latin typeface="Open Sans Light"/>
                          <a:ea typeface="Open Sans Light"/>
                          <a:cs typeface="Open Sans Light"/>
                          <a:sym typeface="Open Sans Light"/>
                        </a:rPr>
                        <a:t>6.391304</a:t>
                      </a:r>
                      <a:endParaRPr sz="500">
                        <a:solidFill>
                          <a:srgbClr val="242424"/>
                        </a:solidFill>
                        <a:highlight>
                          <a:srgbClr val="FFFFFF"/>
                        </a:highlight>
                        <a:latin typeface="Open Sans Light"/>
                        <a:ea typeface="Open Sans Light"/>
                        <a:cs typeface="Open Sans Light"/>
                        <a:sym typeface="Open Sans Light"/>
                      </a:endParaRPr>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214600">
                <a:tc>
                  <a:txBody>
                    <a:bodyPr/>
                    <a:lstStyle/>
                    <a:p>
                      <a:pPr indent="0" lvl="0" marL="0" rtl="0" algn="l">
                        <a:lnSpc>
                          <a:spcPct val="115000"/>
                        </a:lnSpc>
                        <a:spcBef>
                          <a:spcPts val="0"/>
                        </a:spcBef>
                        <a:spcAft>
                          <a:spcPts val="0"/>
                        </a:spcAft>
                        <a:buNone/>
                      </a:pPr>
                      <a:r>
                        <a:rPr lang="en" sz="500">
                          <a:solidFill>
                            <a:srgbClr val="242424"/>
                          </a:solidFill>
                          <a:highlight>
                            <a:srgbClr val="FFFFFF"/>
                          </a:highlight>
                          <a:latin typeface="Open Sans Light"/>
                          <a:ea typeface="Open Sans Light"/>
                          <a:cs typeface="Open Sans Light"/>
                          <a:sym typeface="Open Sans Light"/>
                        </a:rPr>
                        <a:t>Mistral</a:t>
                      </a:r>
                      <a:endParaRPr sz="500">
                        <a:solidFill>
                          <a:srgbClr val="242424"/>
                        </a:solidFill>
                        <a:highlight>
                          <a:srgbClr val="FFFFFF"/>
                        </a:highlight>
                        <a:latin typeface="Open Sans Light"/>
                        <a:ea typeface="Open Sans Light"/>
                        <a:cs typeface="Open Sans Light"/>
                        <a:sym typeface="Open Sans Light"/>
                      </a:endParaRPr>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500">
                          <a:solidFill>
                            <a:srgbClr val="242424"/>
                          </a:solidFill>
                          <a:highlight>
                            <a:srgbClr val="FFFFFF"/>
                          </a:highlight>
                          <a:latin typeface="Open Sans Light"/>
                          <a:ea typeface="Open Sans Light"/>
                          <a:cs typeface="Open Sans Light"/>
                          <a:sym typeface="Open Sans Light"/>
                        </a:rPr>
                        <a:t>6.304348</a:t>
                      </a:r>
                      <a:endParaRPr sz="500">
                        <a:solidFill>
                          <a:srgbClr val="242424"/>
                        </a:solidFill>
                        <a:highlight>
                          <a:srgbClr val="FFFFFF"/>
                        </a:highlight>
                        <a:latin typeface="Open Sans Light"/>
                        <a:ea typeface="Open Sans Light"/>
                        <a:cs typeface="Open Sans Light"/>
                        <a:sym typeface="Open Sans Light"/>
                      </a:endParaRPr>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214600">
                <a:tc>
                  <a:txBody>
                    <a:bodyPr/>
                    <a:lstStyle/>
                    <a:p>
                      <a:pPr indent="0" lvl="0" marL="0" rtl="0" algn="l">
                        <a:lnSpc>
                          <a:spcPct val="115000"/>
                        </a:lnSpc>
                        <a:spcBef>
                          <a:spcPts val="0"/>
                        </a:spcBef>
                        <a:spcAft>
                          <a:spcPts val="0"/>
                        </a:spcAft>
                        <a:buNone/>
                      </a:pPr>
                      <a:r>
                        <a:rPr lang="en" sz="500">
                          <a:solidFill>
                            <a:srgbClr val="242424"/>
                          </a:solidFill>
                          <a:highlight>
                            <a:srgbClr val="FFFFFF"/>
                          </a:highlight>
                          <a:latin typeface="Open Sans Light"/>
                          <a:ea typeface="Open Sans Light"/>
                          <a:cs typeface="Open Sans Light"/>
                          <a:sym typeface="Open Sans Light"/>
                        </a:rPr>
                        <a:t>LegalDuel (GPT-4o) (Bot 1)</a:t>
                      </a:r>
                      <a:endParaRPr sz="500">
                        <a:solidFill>
                          <a:srgbClr val="242424"/>
                        </a:solidFill>
                        <a:highlight>
                          <a:srgbClr val="FFFFFF"/>
                        </a:highlight>
                        <a:latin typeface="Open Sans Light"/>
                        <a:ea typeface="Open Sans Light"/>
                        <a:cs typeface="Open Sans Light"/>
                        <a:sym typeface="Open Sans Light"/>
                      </a:endParaRPr>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500">
                          <a:solidFill>
                            <a:srgbClr val="242424"/>
                          </a:solidFill>
                          <a:highlight>
                            <a:srgbClr val="FFFFFF"/>
                          </a:highlight>
                          <a:latin typeface="Open Sans Light"/>
                          <a:ea typeface="Open Sans Light"/>
                          <a:cs typeface="Open Sans Light"/>
                          <a:sym typeface="Open Sans Light"/>
                        </a:rPr>
                        <a:t>6.217391</a:t>
                      </a:r>
                      <a:endParaRPr sz="500">
                        <a:solidFill>
                          <a:srgbClr val="242424"/>
                        </a:solidFill>
                        <a:highlight>
                          <a:srgbClr val="FFFFFF"/>
                        </a:highlight>
                        <a:latin typeface="Open Sans Light"/>
                        <a:ea typeface="Open Sans Light"/>
                        <a:cs typeface="Open Sans Light"/>
                        <a:sym typeface="Open Sans Light"/>
                      </a:endParaRPr>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214600">
                <a:tc>
                  <a:txBody>
                    <a:bodyPr/>
                    <a:lstStyle/>
                    <a:p>
                      <a:pPr indent="0" lvl="0" marL="0" rtl="0" algn="l">
                        <a:lnSpc>
                          <a:spcPct val="115000"/>
                        </a:lnSpc>
                        <a:spcBef>
                          <a:spcPts val="0"/>
                        </a:spcBef>
                        <a:spcAft>
                          <a:spcPts val="0"/>
                        </a:spcAft>
                        <a:buNone/>
                      </a:pPr>
                      <a:r>
                        <a:rPr lang="en" sz="500">
                          <a:solidFill>
                            <a:srgbClr val="242424"/>
                          </a:solidFill>
                          <a:highlight>
                            <a:srgbClr val="FFFFFF"/>
                          </a:highlight>
                          <a:latin typeface="Open Sans Light"/>
                          <a:ea typeface="Open Sans Light"/>
                          <a:cs typeface="Open Sans Light"/>
                          <a:sym typeface="Open Sans Light"/>
                        </a:rPr>
                        <a:t>Cohere (Command)</a:t>
                      </a:r>
                      <a:endParaRPr sz="500">
                        <a:solidFill>
                          <a:srgbClr val="242424"/>
                        </a:solidFill>
                        <a:highlight>
                          <a:srgbClr val="FFFFFF"/>
                        </a:highlight>
                        <a:latin typeface="Open Sans Light"/>
                        <a:ea typeface="Open Sans Light"/>
                        <a:cs typeface="Open Sans Light"/>
                        <a:sym typeface="Open Sans Light"/>
                      </a:endParaRPr>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500">
                          <a:solidFill>
                            <a:srgbClr val="242424"/>
                          </a:solidFill>
                          <a:highlight>
                            <a:srgbClr val="FFFFFF"/>
                          </a:highlight>
                          <a:latin typeface="Open Sans Light"/>
                          <a:ea typeface="Open Sans Light"/>
                          <a:cs typeface="Open Sans Light"/>
                          <a:sym typeface="Open Sans Light"/>
                        </a:rPr>
                        <a:t>5.869565</a:t>
                      </a:r>
                      <a:endParaRPr sz="500">
                        <a:solidFill>
                          <a:srgbClr val="242424"/>
                        </a:solidFill>
                        <a:highlight>
                          <a:srgbClr val="FFFFFF"/>
                        </a:highlight>
                        <a:latin typeface="Open Sans Light"/>
                        <a:ea typeface="Open Sans Light"/>
                        <a:cs typeface="Open Sans Light"/>
                        <a:sym typeface="Open Sans Light"/>
                      </a:endParaRPr>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214600">
                <a:tc>
                  <a:txBody>
                    <a:bodyPr/>
                    <a:lstStyle/>
                    <a:p>
                      <a:pPr indent="0" lvl="0" marL="0" rtl="0" algn="l">
                        <a:lnSpc>
                          <a:spcPct val="115000"/>
                        </a:lnSpc>
                        <a:spcBef>
                          <a:spcPts val="0"/>
                        </a:spcBef>
                        <a:spcAft>
                          <a:spcPts val="0"/>
                        </a:spcAft>
                        <a:buNone/>
                      </a:pPr>
                      <a:r>
                        <a:rPr lang="en" sz="500">
                          <a:solidFill>
                            <a:srgbClr val="242424"/>
                          </a:solidFill>
                          <a:highlight>
                            <a:srgbClr val="FFFFFF"/>
                          </a:highlight>
                          <a:latin typeface="Open Sans Light"/>
                          <a:ea typeface="Open Sans Light"/>
                          <a:cs typeface="Open Sans Light"/>
                          <a:sym typeface="Open Sans Light"/>
                        </a:rPr>
                        <a:t>Google (Gemini)</a:t>
                      </a:r>
                      <a:endParaRPr sz="500">
                        <a:solidFill>
                          <a:srgbClr val="242424"/>
                        </a:solidFill>
                        <a:highlight>
                          <a:srgbClr val="FFFFFF"/>
                        </a:highlight>
                        <a:latin typeface="Open Sans Light"/>
                        <a:ea typeface="Open Sans Light"/>
                        <a:cs typeface="Open Sans Light"/>
                        <a:sym typeface="Open Sans Light"/>
                      </a:endParaRPr>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500">
                          <a:solidFill>
                            <a:srgbClr val="242424"/>
                          </a:solidFill>
                          <a:highlight>
                            <a:srgbClr val="FFFFFF"/>
                          </a:highlight>
                          <a:latin typeface="Open Sans Light"/>
                          <a:ea typeface="Open Sans Light"/>
                          <a:cs typeface="Open Sans Light"/>
                          <a:sym typeface="Open Sans Light"/>
                        </a:rPr>
                        <a:t>5.73913</a:t>
                      </a:r>
                      <a:endParaRPr sz="500">
                        <a:solidFill>
                          <a:srgbClr val="242424"/>
                        </a:solidFill>
                        <a:highlight>
                          <a:srgbClr val="FFFFFF"/>
                        </a:highlight>
                        <a:latin typeface="Open Sans Light"/>
                        <a:ea typeface="Open Sans Light"/>
                        <a:cs typeface="Open Sans Light"/>
                        <a:sym typeface="Open Sans Light"/>
                      </a:endParaRPr>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214600">
                <a:tc>
                  <a:txBody>
                    <a:bodyPr/>
                    <a:lstStyle/>
                    <a:p>
                      <a:pPr indent="0" lvl="0" marL="0" rtl="0" algn="l">
                        <a:lnSpc>
                          <a:spcPct val="115000"/>
                        </a:lnSpc>
                        <a:spcBef>
                          <a:spcPts val="0"/>
                        </a:spcBef>
                        <a:spcAft>
                          <a:spcPts val="0"/>
                        </a:spcAft>
                        <a:buNone/>
                      </a:pPr>
                      <a:r>
                        <a:rPr lang="en" sz="500">
                          <a:solidFill>
                            <a:srgbClr val="242424"/>
                          </a:solidFill>
                          <a:highlight>
                            <a:srgbClr val="FFFFFF"/>
                          </a:highlight>
                          <a:latin typeface="Open Sans Light"/>
                          <a:ea typeface="Open Sans Light"/>
                          <a:cs typeface="Open Sans Light"/>
                          <a:sym typeface="Open Sans Light"/>
                        </a:rPr>
                        <a:t>OpenAI (GPT)</a:t>
                      </a:r>
                      <a:endParaRPr sz="500">
                        <a:solidFill>
                          <a:srgbClr val="242424"/>
                        </a:solidFill>
                        <a:highlight>
                          <a:srgbClr val="FFFFFF"/>
                        </a:highlight>
                        <a:latin typeface="Open Sans Light"/>
                        <a:ea typeface="Open Sans Light"/>
                        <a:cs typeface="Open Sans Light"/>
                        <a:sym typeface="Open Sans Light"/>
                      </a:endParaRPr>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500">
                          <a:solidFill>
                            <a:srgbClr val="242424"/>
                          </a:solidFill>
                          <a:highlight>
                            <a:srgbClr val="FFFFFF"/>
                          </a:highlight>
                          <a:latin typeface="Open Sans Light"/>
                          <a:ea typeface="Open Sans Light"/>
                          <a:cs typeface="Open Sans Light"/>
                          <a:sym typeface="Open Sans Light"/>
                        </a:rPr>
                        <a:t>5.434783</a:t>
                      </a:r>
                      <a:endParaRPr sz="500">
                        <a:solidFill>
                          <a:srgbClr val="242424"/>
                        </a:solidFill>
                        <a:highlight>
                          <a:srgbClr val="FFFFFF"/>
                        </a:highlight>
                        <a:latin typeface="Open Sans Light"/>
                        <a:ea typeface="Open Sans Light"/>
                        <a:cs typeface="Open Sans Light"/>
                        <a:sym typeface="Open Sans Light"/>
                      </a:endParaRPr>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214600">
                <a:tc>
                  <a:txBody>
                    <a:bodyPr/>
                    <a:lstStyle/>
                    <a:p>
                      <a:pPr indent="0" lvl="0" marL="0" rtl="0" algn="l">
                        <a:lnSpc>
                          <a:spcPct val="115000"/>
                        </a:lnSpc>
                        <a:spcBef>
                          <a:spcPts val="0"/>
                        </a:spcBef>
                        <a:spcAft>
                          <a:spcPts val="0"/>
                        </a:spcAft>
                        <a:buNone/>
                      </a:pPr>
                      <a:r>
                        <a:rPr lang="en" sz="500">
                          <a:solidFill>
                            <a:srgbClr val="242424"/>
                          </a:solidFill>
                          <a:highlight>
                            <a:srgbClr val="FFFFFF"/>
                          </a:highlight>
                          <a:latin typeface="Open Sans Light"/>
                          <a:ea typeface="Open Sans Light"/>
                          <a:cs typeface="Open Sans Light"/>
                          <a:sym typeface="Open Sans Light"/>
                        </a:rPr>
                        <a:t>Anthropic (Claude)</a:t>
                      </a:r>
                      <a:endParaRPr sz="500">
                        <a:solidFill>
                          <a:srgbClr val="242424"/>
                        </a:solidFill>
                        <a:highlight>
                          <a:srgbClr val="FFFFFF"/>
                        </a:highlight>
                        <a:latin typeface="Open Sans Light"/>
                        <a:ea typeface="Open Sans Light"/>
                        <a:cs typeface="Open Sans Light"/>
                        <a:sym typeface="Open Sans Light"/>
                      </a:endParaRPr>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500">
                          <a:solidFill>
                            <a:srgbClr val="242424"/>
                          </a:solidFill>
                          <a:highlight>
                            <a:srgbClr val="FFFFFF"/>
                          </a:highlight>
                          <a:latin typeface="Open Sans Light"/>
                          <a:ea typeface="Open Sans Light"/>
                          <a:cs typeface="Open Sans Light"/>
                          <a:sym typeface="Open Sans Light"/>
                        </a:rPr>
                        <a:t>5.045455</a:t>
                      </a:r>
                      <a:endParaRPr sz="500">
                        <a:solidFill>
                          <a:srgbClr val="242424"/>
                        </a:solidFill>
                        <a:highlight>
                          <a:srgbClr val="FFFFFF"/>
                        </a:highlight>
                        <a:latin typeface="Open Sans Light"/>
                        <a:ea typeface="Open Sans Light"/>
                        <a:cs typeface="Open Sans Light"/>
                        <a:sym typeface="Open Sans Light"/>
                      </a:endParaRPr>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214600">
                <a:tc>
                  <a:txBody>
                    <a:bodyPr/>
                    <a:lstStyle/>
                    <a:p>
                      <a:pPr indent="0" lvl="0" marL="0" rtl="0" algn="l">
                        <a:lnSpc>
                          <a:spcPct val="115000"/>
                        </a:lnSpc>
                        <a:spcBef>
                          <a:spcPts val="0"/>
                        </a:spcBef>
                        <a:spcAft>
                          <a:spcPts val="0"/>
                        </a:spcAft>
                        <a:buNone/>
                      </a:pPr>
                      <a:r>
                        <a:rPr lang="en" sz="500">
                          <a:solidFill>
                            <a:srgbClr val="242424"/>
                          </a:solidFill>
                          <a:highlight>
                            <a:srgbClr val="FFFFFF"/>
                          </a:highlight>
                          <a:latin typeface="Open Sans Light"/>
                          <a:ea typeface="Open Sans Light"/>
                          <a:cs typeface="Open Sans Light"/>
                          <a:sym typeface="Open Sans Light"/>
                        </a:rPr>
                        <a:t>Microsoft (Phi)</a:t>
                      </a:r>
                      <a:endParaRPr sz="500">
                        <a:solidFill>
                          <a:srgbClr val="242424"/>
                        </a:solidFill>
                        <a:highlight>
                          <a:srgbClr val="FFFFFF"/>
                        </a:highlight>
                        <a:latin typeface="Open Sans Light"/>
                        <a:ea typeface="Open Sans Light"/>
                        <a:cs typeface="Open Sans Light"/>
                        <a:sym typeface="Open Sans Light"/>
                      </a:endParaRPr>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500">
                          <a:solidFill>
                            <a:srgbClr val="242424"/>
                          </a:solidFill>
                          <a:highlight>
                            <a:srgbClr val="FFFFFF"/>
                          </a:highlight>
                          <a:latin typeface="Open Sans Light"/>
                          <a:ea typeface="Open Sans Light"/>
                          <a:cs typeface="Open Sans Light"/>
                          <a:sym typeface="Open Sans Light"/>
                        </a:rPr>
                        <a:t>4.625</a:t>
                      </a:r>
                      <a:endParaRPr sz="500">
                        <a:solidFill>
                          <a:srgbClr val="242424"/>
                        </a:solidFill>
                        <a:highlight>
                          <a:srgbClr val="FFFFFF"/>
                        </a:highlight>
                        <a:latin typeface="Open Sans Light"/>
                        <a:ea typeface="Open Sans Light"/>
                        <a:cs typeface="Open Sans Light"/>
                        <a:sym typeface="Open Sans Light"/>
                      </a:endParaRPr>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4">
            <a:alphaModFix/>
          </a:blip>
          <a:stretch>
            <a:fillRect/>
          </a:stretch>
        </a:blipFill>
      </p:bgPr>
    </p:bg>
    <p:spTree>
      <p:nvGrpSpPr>
        <p:cNvPr id="254" name="Shape 254"/>
        <p:cNvGrpSpPr/>
        <p:nvPr/>
      </p:nvGrpSpPr>
      <p:grpSpPr>
        <a:xfrm>
          <a:off x="0" y="0"/>
          <a:ext cx="0" cy="0"/>
          <a:chOff x="0" y="0"/>
          <a:chExt cx="0" cy="0"/>
        </a:xfrm>
      </p:grpSpPr>
      <p:sp>
        <p:nvSpPr>
          <p:cNvPr id="255" name="Google Shape;255;p27"/>
          <p:cNvSpPr/>
          <p:nvPr/>
        </p:nvSpPr>
        <p:spPr>
          <a:xfrm>
            <a:off x="-14050" y="-2200"/>
            <a:ext cx="9172100" cy="5147900"/>
          </a:xfrm>
          <a:custGeom>
            <a:rect b="b" l="l" r="r" t="t"/>
            <a:pathLst>
              <a:path extrusionOk="0" h="205916" w="366884">
                <a:moveTo>
                  <a:pt x="562" y="0"/>
                </a:moveTo>
                <a:lnTo>
                  <a:pt x="135685" y="0"/>
                </a:lnTo>
                <a:lnTo>
                  <a:pt x="366884" y="24159"/>
                </a:lnTo>
                <a:lnTo>
                  <a:pt x="366603" y="205635"/>
                </a:lnTo>
                <a:lnTo>
                  <a:pt x="0" y="205916"/>
                </a:lnTo>
                <a:close/>
              </a:path>
            </a:pathLst>
          </a:custGeom>
          <a:solidFill>
            <a:srgbClr val="0C57D3"/>
          </a:solidFill>
          <a:ln>
            <a:noFill/>
          </a:ln>
        </p:spPr>
      </p:sp>
      <p:sp>
        <p:nvSpPr>
          <p:cNvPr id="256" name="Google Shape;256;p27"/>
          <p:cNvSpPr txBox="1"/>
          <p:nvPr/>
        </p:nvSpPr>
        <p:spPr>
          <a:xfrm>
            <a:off x="311700" y="902225"/>
            <a:ext cx="8520600" cy="40413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2800">
                <a:solidFill>
                  <a:schemeClr val="lt1"/>
                </a:solidFill>
                <a:latin typeface="Montserrat"/>
                <a:ea typeface="Montserrat"/>
                <a:cs typeface="Montserrat"/>
                <a:sym typeface="Montserrat"/>
              </a:rPr>
              <a:t>Data Understanding &amp; Data Preparation</a:t>
            </a:r>
            <a:endParaRPr sz="2800">
              <a:solidFill>
                <a:schemeClr val="lt1"/>
              </a:solidFill>
              <a:latin typeface="Montserrat"/>
              <a:ea typeface="Montserrat"/>
              <a:cs typeface="Montserrat"/>
              <a:sym typeface="Montserrat"/>
            </a:endParaRPr>
          </a:p>
        </p:txBody>
      </p:sp>
      <p:pic>
        <p:nvPicPr>
          <p:cNvPr id="257" name="Google Shape;257;p27"/>
          <p:cNvPicPr preferRelativeResize="0"/>
          <p:nvPr/>
        </p:nvPicPr>
        <p:blipFill>
          <a:blip r:embed="rId5">
            <a:alphaModFix/>
          </a:blip>
          <a:stretch>
            <a:fillRect/>
          </a:stretch>
        </p:blipFill>
        <p:spPr>
          <a:xfrm>
            <a:off x="8057675" y="168525"/>
            <a:ext cx="544500" cy="5445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61" name="Shape 261"/>
        <p:cNvGrpSpPr/>
        <p:nvPr/>
      </p:nvGrpSpPr>
      <p:grpSpPr>
        <a:xfrm>
          <a:off x="0" y="0"/>
          <a:ext cx="0" cy="0"/>
          <a:chOff x="0" y="0"/>
          <a:chExt cx="0" cy="0"/>
        </a:xfrm>
      </p:grpSpPr>
      <p:sp>
        <p:nvSpPr>
          <p:cNvPr id="262" name="Google Shape;262;p28"/>
          <p:cNvSpPr txBox="1"/>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800">
                <a:solidFill>
                  <a:srgbClr val="002D45"/>
                </a:solidFill>
                <a:latin typeface="Montserrat"/>
                <a:ea typeface="Montserrat"/>
                <a:cs typeface="Montserrat"/>
                <a:sym typeface="Montserrat"/>
              </a:rPr>
              <a:t>Dataset Overview</a:t>
            </a:r>
            <a:r>
              <a:rPr lang="en" sz="2800">
                <a:solidFill>
                  <a:srgbClr val="002D45"/>
                </a:solidFill>
                <a:latin typeface="Montserrat"/>
                <a:ea typeface="Montserrat"/>
                <a:cs typeface="Montserrat"/>
                <a:sym typeface="Montserrat"/>
              </a:rPr>
              <a:t> </a:t>
            </a:r>
            <a:endParaRPr sz="2800">
              <a:solidFill>
                <a:srgbClr val="002D45"/>
              </a:solidFill>
              <a:latin typeface="Montserrat"/>
              <a:ea typeface="Montserrat"/>
              <a:cs typeface="Montserrat"/>
              <a:sym typeface="Montserrat"/>
            </a:endParaRPr>
          </a:p>
          <a:p>
            <a:pPr indent="0" lvl="0" marL="0" rtl="0" algn="l">
              <a:spcBef>
                <a:spcPts val="0"/>
              </a:spcBef>
              <a:spcAft>
                <a:spcPts val="0"/>
              </a:spcAft>
              <a:buNone/>
            </a:pPr>
            <a:r>
              <a:t/>
            </a:r>
            <a:endParaRPr sz="2800">
              <a:solidFill>
                <a:srgbClr val="002D45"/>
              </a:solidFill>
              <a:latin typeface="Montserrat"/>
              <a:ea typeface="Montserrat"/>
              <a:cs typeface="Montserrat"/>
              <a:sym typeface="Montserrat"/>
            </a:endParaRPr>
          </a:p>
        </p:txBody>
      </p:sp>
      <p:sp>
        <p:nvSpPr>
          <p:cNvPr id="263" name="Google Shape;263;p28"/>
          <p:cNvSpPr txBox="1"/>
          <p:nvPr/>
        </p:nvSpPr>
        <p:spPr>
          <a:xfrm>
            <a:off x="311700" y="1247150"/>
            <a:ext cx="4415100" cy="3329400"/>
          </a:xfrm>
          <a:prstGeom prst="rect">
            <a:avLst/>
          </a:prstGeom>
          <a:noFill/>
          <a:ln>
            <a:noFill/>
          </a:ln>
        </p:spPr>
        <p:txBody>
          <a:bodyPr anchorCtr="0" anchor="t" bIns="91425" lIns="91425" spcFirstLastPara="1" rIns="91425" wrap="square" tIns="91425">
            <a:noAutofit/>
          </a:bodyPr>
          <a:lstStyle/>
          <a:p>
            <a:pPr indent="-374650" lvl="0" marL="457200" rtl="0" algn="l">
              <a:lnSpc>
                <a:spcPct val="115000"/>
              </a:lnSpc>
              <a:spcBef>
                <a:spcPts val="0"/>
              </a:spcBef>
              <a:spcAft>
                <a:spcPts val="0"/>
              </a:spcAft>
              <a:buClr>
                <a:schemeClr val="dk2"/>
              </a:buClr>
              <a:buSzPts val="2300"/>
              <a:buFont typeface="Montserrat Light"/>
              <a:buChar char="●"/>
            </a:pPr>
            <a:r>
              <a:rPr lang="en" sz="2300">
                <a:solidFill>
                  <a:schemeClr val="dk2"/>
                </a:solidFill>
                <a:latin typeface="Montserrat Light"/>
                <a:ea typeface="Montserrat Light"/>
                <a:cs typeface="Montserrat Light"/>
                <a:sym typeface="Montserrat Light"/>
              </a:rPr>
              <a:t>Given 30 instances of mock interviews, emails, and other documents</a:t>
            </a:r>
            <a:endParaRPr sz="2300">
              <a:solidFill>
                <a:schemeClr val="dk2"/>
              </a:solidFill>
              <a:latin typeface="Montserrat Light"/>
              <a:ea typeface="Montserrat Light"/>
              <a:cs typeface="Montserrat Light"/>
              <a:sym typeface="Montserrat Light"/>
            </a:endParaRPr>
          </a:p>
          <a:p>
            <a:pPr indent="-374650" lvl="1" marL="914400" rtl="0" algn="l">
              <a:lnSpc>
                <a:spcPct val="115000"/>
              </a:lnSpc>
              <a:spcBef>
                <a:spcPts val="0"/>
              </a:spcBef>
              <a:spcAft>
                <a:spcPts val="0"/>
              </a:spcAft>
              <a:buClr>
                <a:schemeClr val="dk2"/>
              </a:buClr>
              <a:buSzPts val="2300"/>
              <a:buFont typeface="Montserrat Light"/>
              <a:buChar char="○"/>
            </a:pPr>
            <a:r>
              <a:rPr lang="en" sz="2300">
                <a:solidFill>
                  <a:schemeClr val="dk2"/>
                </a:solidFill>
                <a:latin typeface="Montserrat Light"/>
                <a:ea typeface="Montserrat Light"/>
                <a:cs typeface="Montserrat Light"/>
                <a:sym typeface="Montserrat Light"/>
              </a:rPr>
              <a:t>Not real case scenarios</a:t>
            </a:r>
            <a:endParaRPr sz="2300">
              <a:solidFill>
                <a:schemeClr val="dk2"/>
              </a:solidFill>
              <a:latin typeface="Montserrat Light"/>
              <a:ea typeface="Montserrat Light"/>
              <a:cs typeface="Montserrat Light"/>
              <a:sym typeface="Montserrat Light"/>
            </a:endParaRPr>
          </a:p>
          <a:p>
            <a:pPr indent="-374650" lvl="0" marL="457200" rtl="0" algn="l">
              <a:lnSpc>
                <a:spcPct val="115000"/>
              </a:lnSpc>
              <a:spcBef>
                <a:spcPts val="0"/>
              </a:spcBef>
              <a:spcAft>
                <a:spcPts val="0"/>
              </a:spcAft>
              <a:buClr>
                <a:schemeClr val="dk2"/>
              </a:buClr>
              <a:buSzPts val="2300"/>
              <a:buFont typeface="Montserrat Light"/>
              <a:buChar char="●"/>
            </a:pPr>
            <a:r>
              <a:rPr lang="en" sz="2300">
                <a:solidFill>
                  <a:schemeClr val="dk2"/>
                </a:solidFill>
                <a:latin typeface="Montserrat Light"/>
                <a:ea typeface="Montserrat Light"/>
                <a:cs typeface="Montserrat Light"/>
                <a:sym typeface="Montserrat Light"/>
              </a:rPr>
              <a:t>Docx format</a:t>
            </a:r>
            <a:endParaRPr sz="2300">
              <a:solidFill>
                <a:schemeClr val="dk2"/>
              </a:solidFill>
              <a:latin typeface="Montserrat Light"/>
              <a:ea typeface="Montserrat Light"/>
              <a:cs typeface="Montserrat Light"/>
              <a:sym typeface="Montserrat Light"/>
            </a:endParaRPr>
          </a:p>
          <a:p>
            <a:pPr indent="-374650" lvl="0" marL="457200" rtl="0" algn="l">
              <a:lnSpc>
                <a:spcPct val="115000"/>
              </a:lnSpc>
              <a:spcBef>
                <a:spcPts val="0"/>
              </a:spcBef>
              <a:spcAft>
                <a:spcPts val="0"/>
              </a:spcAft>
              <a:buClr>
                <a:schemeClr val="dk2"/>
              </a:buClr>
              <a:buSzPts val="2300"/>
              <a:buFont typeface="Montserrat Light"/>
              <a:buChar char="●"/>
            </a:pPr>
            <a:r>
              <a:rPr lang="en" sz="2300">
                <a:solidFill>
                  <a:schemeClr val="dk2"/>
                </a:solidFill>
                <a:latin typeface="Montserrat Light"/>
                <a:ea typeface="Montserrat Light"/>
                <a:cs typeface="Montserrat Light"/>
                <a:sym typeface="Montserrat Light"/>
              </a:rPr>
              <a:t>701 KB of data</a:t>
            </a:r>
            <a:endParaRPr sz="2300">
              <a:solidFill>
                <a:schemeClr val="dk2"/>
              </a:solidFill>
              <a:latin typeface="Montserrat Light"/>
              <a:ea typeface="Montserrat Light"/>
              <a:cs typeface="Montserrat Light"/>
              <a:sym typeface="Montserrat Light"/>
            </a:endParaRPr>
          </a:p>
          <a:p>
            <a:pPr indent="0" lvl="0" marL="0" rtl="0" algn="l">
              <a:spcBef>
                <a:spcPts val="0"/>
              </a:spcBef>
              <a:spcAft>
                <a:spcPts val="0"/>
              </a:spcAft>
              <a:buNone/>
            </a:pPr>
            <a:r>
              <a:t/>
            </a:r>
            <a:endParaRPr sz="2300">
              <a:solidFill>
                <a:schemeClr val="dk1"/>
              </a:solidFill>
            </a:endParaRPr>
          </a:p>
        </p:txBody>
      </p:sp>
      <p:sp>
        <p:nvSpPr>
          <p:cNvPr id="264" name="Google Shape;264;p28"/>
          <p:cNvSpPr/>
          <p:nvPr/>
        </p:nvSpPr>
        <p:spPr>
          <a:xfrm>
            <a:off x="3433625" y="0"/>
            <a:ext cx="5725000" cy="588425"/>
          </a:xfrm>
          <a:custGeom>
            <a:rect b="b" l="l" r="r" t="t"/>
            <a:pathLst>
              <a:path extrusionOk="0" h="23537" w="229000">
                <a:moveTo>
                  <a:pt x="0" y="0"/>
                </a:moveTo>
                <a:lnTo>
                  <a:pt x="229000" y="0"/>
                </a:lnTo>
                <a:lnTo>
                  <a:pt x="229000" y="23537"/>
                </a:lnTo>
                <a:close/>
              </a:path>
            </a:pathLst>
          </a:custGeom>
          <a:solidFill>
            <a:srgbClr val="B00008"/>
          </a:solidFill>
          <a:ln>
            <a:noFill/>
          </a:ln>
        </p:spPr>
      </p:sp>
      <p:pic>
        <p:nvPicPr>
          <p:cNvPr id="265" name="Google Shape;265;p28"/>
          <p:cNvPicPr preferRelativeResize="0"/>
          <p:nvPr/>
        </p:nvPicPr>
        <p:blipFill>
          <a:blip r:embed="rId4">
            <a:alphaModFix/>
          </a:blip>
          <a:stretch>
            <a:fillRect/>
          </a:stretch>
        </p:blipFill>
        <p:spPr>
          <a:xfrm>
            <a:off x="8057675" y="168525"/>
            <a:ext cx="544500" cy="544525"/>
          </a:xfrm>
          <a:prstGeom prst="rect">
            <a:avLst/>
          </a:prstGeom>
          <a:noFill/>
          <a:ln>
            <a:noFill/>
          </a:ln>
        </p:spPr>
      </p:pic>
      <p:pic>
        <p:nvPicPr>
          <p:cNvPr id="266" name="Google Shape;266;p28"/>
          <p:cNvPicPr preferRelativeResize="0"/>
          <p:nvPr/>
        </p:nvPicPr>
        <p:blipFill rotWithShape="1">
          <a:blip r:embed="rId5">
            <a:alphaModFix/>
          </a:blip>
          <a:srcRect b="4529" l="24722" r="24884" t="13857"/>
          <a:stretch/>
        </p:blipFill>
        <p:spPr>
          <a:xfrm>
            <a:off x="5091800" y="1170950"/>
            <a:ext cx="3586575" cy="3629850"/>
          </a:xfrm>
          <a:prstGeom prst="rect">
            <a:avLst/>
          </a:prstGeom>
          <a:noFill/>
          <a:ln>
            <a:noFill/>
          </a:ln>
        </p:spPr>
      </p:pic>
      <p:sp>
        <p:nvSpPr>
          <p:cNvPr id="267" name="Google Shape;267;p28"/>
          <p:cNvSpPr txBox="1"/>
          <p:nvPr/>
        </p:nvSpPr>
        <p:spPr>
          <a:xfrm>
            <a:off x="3286800" y="4302350"/>
            <a:ext cx="1666200" cy="399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chemeClr val="dk2"/>
                </a:solidFill>
                <a:latin typeface="Open Sans Light"/>
                <a:ea typeface="Open Sans Light"/>
                <a:cs typeface="Open Sans Light"/>
                <a:sym typeface="Open Sans Light"/>
              </a:rPr>
              <a:t>Example of part of an email chain used →</a:t>
            </a:r>
            <a:endParaRPr sz="1200">
              <a:solidFill>
                <a:schemeClr val="dk2"/>
              </a:solidFill>
              <a:latin typeface="Open Sans Light"/>
              <a:ea typeface="Open Sans Light"/>
              <a:cs typeface="Open Sans Light"/>
              <a:sym typeface="Open Sans Light"/>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71" name="Shape 271"/>
        <p:cNvGrpSpPr/>
        <p:nvPr/>
      </p:nvGrpSpPr>
      <p:grpSpPr>
        <a:xfrm>
          <a:off x="0" y="0"/>
          <a:ext cx="0" cy="0"/>
          <a:chOff x="0" y="0"/>
          <a:chExt cx="0" cy="0"/>
        </a:xfrm>
      </p:grpSpPr>
      <p:sp>
        <p:nvSpPr>
          <p:cNvPr id="272" name="Google Shape;272;p29"/>
          <p:cNvSpPr txBox="1"/>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800">
                <a:solidFill>
                  <a:srgbClr val="002D45"/>
                </a:solidFill>
                <a:latin typeface="Montserrat"/>
                <a:ea typeface="Montserrat"/>
                <a:cs typeface="Montserrat"/>
                <a:sym typeface="Montserrat"/>
              </a:rPr>
              <a:t>Exploratory Data Analysis (EDA)</a:t>
            </a:r>
            <a:endParaRPr sz="2800">
              <a:solidFill>
                <a:srgbClr val="002D45"/>
              </a:solidFill>
              <a:latin typeface="Montserrat"/>
              <a:ea typeface="Montserrat"/>
              <a:cs typeface="Montserrat"/>
              <a:sym typeface="Montserrat"/>
            </a:endParaRPr>
          </a:p>
          <a:p>
            <a:pPr indent="0" lvl="0" marL="0" rtl="0" algn="l">
              <a:spcBef>
                <a:spcPts val="0"/>
              </a:spcBef>
              <a:spcAft>
                <a:spcPts val="0"/>
              </a:spcAft>
              <a:buNone/>
            </a:pPr>
            <a:r>
              <a:t/>
            </a:r>
            <a:endParaRPr sz="2800">
              <a:solidFill>
                <a:srgbClr val="002D45"/>
              </a:solidFill>
              <a:latin typeface="Montserrat"/>
              <a:ea typeface="Montserrat"/>
              <a:cs typeface="Montserrat"/>
              <a:sym typeface="Montserrat"/>
            </a:endParaRPr>
          </a:p>
        </p:txBody>
      </p:sp>
      <p:sp>
        <p:nvSpPr>
          <p:cNvPr id="273" name="Google Shape;273;p29"/>
          <p:cNvSpPr txBox="1"/>
          <p:nvPr/>
        </p:nvSpPr>
        <p:spPr>
          <a:xfrm>
            <a:off x="3512350" y="1192825"/>
            <a:ext cx="5429400" cy="3329400"/>
          </a:xfrm>
          <a:prstGeom prst="rect">
            <a:avLst/>
          </a:prstGeom>
          <a:noFill/>
          <a:ln>
            <a:noFill/>
          </a:ln>
        </p:spPr>
        <p:txBody>
          <a:bodyPr anchorCtr="0" anchor="t" bIns="91425" lIns="91425" spcFirstLastPara="1" rIns="91425" wrap="square" tIns="91425">
            <a:noAutofit/>
          </a:bodyPr>
          <a:lstStyle/>
          <a:p>
            <a:pPr indent="-374650" lvl="0" marL="457200" rtl="0" algn="l">
              <a:lnSpc>
                <a:spcPct val="115000"/>
              </a:lnSpc>
              <a:spcBef>
                <a:spcPts val="0"/>
              </a:spcBef>
              <a:spcAft>
                <a:spcPts val="0"/>
              </a:spcAft>
              <a:buClr>
                <a:schemeClr val="dk2"/>
              </a:buClr>
              <a:buSzPts val="2300"/>
              <a:buFont typeface="Montserrat Light"/>
              <a:buChar char="●"/>
            </a:pPr>
            <a:r>
              <a:rPr lang="en" sz="2300">
                <a:solidFill>
                  <a:schemeClr val="dk2"/>
                </a:solidFill>
                <a:latin typeface="Montserrat Light"/>
                <a:ea typeface="Montserrat Light"/>
                <a:cs typeface="Montserrat Light"/>
                <a:sym typeface="Montserrat Light"/>
              </a:rPr>
              <a:t>Read sample documents</a:t>
            </a:r>
            <a:endParaRPr sz="2300">
              <a:solidFill>
                <a:schemeClr val="dk2"/>
              </a:solidFill>
              <a:latin typeface="Montserrat Light"/>
              <a:ea typeface="Montserrat Light"/>
              <a:cs typeface="Montserrat Light"/>
              <a:sym typeface="Montserrat Light"/>
            </a:endParaRPr>
          </a:p>
          <a:p>
            <a:pPr indent="-374650" lvl="0" marL="457200" rtl="0" algn="l">
              <a:lnSpc>
                <a:spcPct val="115000"/>
              </a:lnSpc>
              <a:spcBef>
                <a:spcPts val="0"/>
              </a:spcBef>
              <a:spcAft>
                <a:spcPts val="0"/>
              </a:spcAft>
              <a:buClr>
                <a:schemeClr val="dk2"/>
              </a:buClr>
              <a:buSzPts val="2300"/>
              <a:buFont typeface="Montserrat Light"/>
              <a:buChar char="●"/>
            </a:pPr>
            <a:r>
              <a:rPr lang="en" sz="2300">
                <a:solidFill>
                  <a:schemeClr val="dk2"/>
                </a:solidFill>
                <a:latin typeface="Montserrat Light"/>
                <a:ea typeface="Montserrat Light"/>
                <a:cs typeface="Montserrat Light"/>
                <a:sym typeface="Montserrat Light"/>
              </a:rPr>
              <a:t>Made chronologies by hand</a:t>
            </a:r>
            <a:endParaRPr sz="2300">
              <a:solidFill>
                <a:schemeClr val="dk2"/>
              </a:solidFill>
              <a:latin typeface="Montserrat Light"/>
              <a:ea typeface="Montserrat Light"/>
              <a:cs typeface="Montserrat Light"/>
              <a:sym typeface="Montserrat Light"/>
            </a:endParaRPr>
          </a:p>
          <a:p>
            <a:pPr indent="-374650" lvl="0" marL="457200" rtl="0" algn="l">
              <a:lnSpc>
                <a:spcPct val="115000"/>
              </a:lnSpc>
              <a:spcBef>
                <a:spcPts val="0"/>
              </a:spcBef>
              <a:spcAft>
                <a:spcPts val="0"/>
              </a:spcAft>
              <a:buClr>
                <a:schemeClr val="dk2"/>
              </a:buClr>
              <a:buSzPts val="2300"/>
              <a:buFont typeface="Montserrat Light"/>
              <a:buChar char="●"/>
            </a:pPr>
            <a:r>
              <a:rPr lang="en" sz="2300">
                <a:solidFill>
                  <a:schemeClr val="dk2"/>
                </a:solidFill>
                <a:latin typeface="Montserrat Light"/>
                <a:ea typeface="Montserrat Light"/>
                <a:cs typeface="Montserrat Light"/>
                <a:sym typeface="Montserrat Light"/>
              </a:rPr>
              <a:t>Compared against popular online AIs (Chat GPT, Claude)</a:t>
            </a:r>
            <a:endParaRPr sz="2300">
              <a:solidFill>
                <a:schemeClr val="dk2"/>
              </a:solidFill>
              <a:latin typeface="Montserrat Light"/>
              <a:ea typeface="Montserrat Light"/>
              <a:cs typeface="Montserrat Light"/>
              <a:sym typeface="Montserrat Light"/>
            </a:endParaRPr>
          </a:p>
          <a:p>
            <a:pPr indent="-374650" lvl="0" marL="457200" rtl="0" algn="l">
              <a:lnSpc>
                <a:spcPct val="115000"/>
              </a:lnSpc>
              <a:spcBef>
                <a:spcPts val="0"/>
              </a:spcBef>
              <a:spcAft>
                <a:spcPts val="0"/>
              </a:spcAft>
              <a:buClr>
                <a:schemeClr val="dk2"/>
              </a:buClr>
              <a:buSzPts val="2300"/>
              <a:buFont typeface="Montserrat Light"/>
              <a:buChar char="●"/>
            </a:pPr>
            <a:r>
              <a:rPr lang="en" sz="2300">
                <a:solidFill>
                  <a:schemeClr val="dk2"/>
                </a:solidFill>
                <a:latin typeface="Montserrat Light"/>
                <a:ea typeface="Montserrat Light"/>
                <a:cs typeface="Montserrat Light"/>
                <a:sym typeface="Montserrat Light"/>
              </a:rPr>
              <a:t>Performed fairly well against our </a:t>
            </a:r>
            <a:r>
              <a:rPr lang="en" sz="2300">
                <a:solidFill>
                  <a:schemeClr val="dk2"/>
                </a:solidFill>
                <a:latin typeface="Montserrat Light"/>
                <a:ea typeface="Montserrat Light"/>
                <a:cs typeface="Montserrat Light"/>
                <a:sym typeface="Montserrat Light"/>
              </a:rPr>
              <a:t>handmade</a:t>
            </a:r>
            <a:r>
              <a:rPr lang="en" sz="2300">
                <a:solidFill>
                  <a:schemeClr val="dk2"/>
                </a:solidFill>
                <a:latin typeface="Montserrat Light"/>
                <a:ea typeface="Montserrat Light"/>
                <a:cs typeface="Montserrat Light"/>
                <a:sym typeface="Montserrat Light"/>
              </a:rPr>
              <a:t> ones</a:t>
            </a:r>
            <a:endParaRPr sz="2300">
              <a:solidFill>
                <a:schemeClr val="dk2"/>
              </a:solidFill>
              <a:latin typeface="Montserrat Light"/>
              <a:ea typeface="Montserrat Light"/>
              <a:cs typeface="Montserrat Light"/>
              <a:sym typeface="Montserrat Light"/>
            </a:endParaRPr>
          </a:p>
          <a:p>
            <a:pPr indent="-374650" lvl="1" marL="914400" rtl="0" algn="l">
              <a:lnSpc>
                <a:spcPct val="115000"/>
              </a:lnSpc>
              <a:spcBef>
                <a:spcPts val="0"/>
              </a:spcBef>
              <a:spcAft>
                <a:spcPts val="0"/>
              </a:spcAft>
              <a:buClr>
                <a:schemeClr val="dk2"/>
              </a:buClr>
              <a:buSzPts val="2300"/>
              <a:buFont typeface="Montserrat Light"/>
              <a:buChar char="○"/>
            </a:pPr>
            <a:r>
              <a:rPr lang="en" sz="2300">
                <a:solidFill>
                  <a:schemeClr val="dk2"/>
                </a:solidFill>
                <a:latin typeface="Montserrat Light"/>
                <a:ea typeface="Montserrat Light"/>
                <a:cs typeface="Montserrat Light"/>
                <a:sym typeface="Montserrat Light"/>
              </a:rPr>
              <a:t>Our chronologies and the AI ones generated errors at a similar rate</a:t>
            </a:r>
            <a:endParaRPr sz="2300">
              <a:solidFill>
                <a:schemeClr val="dk2"/>
              </a:solidFill>
              <a:latin typeface="Montserrat Light"/>
              <a:ea typeface="Montserrat Light"/>
              <a:cs typeface="Montserrat Light"/>
              <a:sym typeface="Montserrat Light"/>
            </a:endParaRPr>
          </a:p>
          <a:p>
            <a:pPr indent="0" lvl="0" marL="914400" rtl="0" algn="l">
              <a:spcBef>
                <a:spcPts val="0"/>
              </a:spcBef>
              <a:spcAft>
                <a:spcPts val="0"/>
              </a:spcAft>
              <a:buNone/>
            </a:pPr>
            <a:r>
              <a:t/>
            </a:r>
            <a:endParaRPr sz="2300">
              <a:solidFill>
                <a:schemeClr val="dk1"/>
              </a:solidFill>
            </a:endParaRPr>
          </a:p>
        </p:txBody>
      </p:sp>
      <p:sp>
        <p:nvSpPr>
          <p:cNvPr id="274" name="Google Shape;274;p29"/>
          <p:cNvSpPr/>
          <p:nvPr/>
        </p:nvSpPr>
        <p:spPr>
          <a:xfrm>
            <a:off x="3433625" y="0"/>
            <a:ext cx="5725000" cy="588425"/>
          </a:xfrm>
          <a:custGeom>
            <a:rect b="b" l="l" r="r" t="t"/>
            <a:pathLst>
              <a:path extrusionOk="0" h="23537" w="229000">
                <a:moveTo>
                  <a:pt x="0" y="0"/>
                </a:moveTo>
                <a:lnTo>
                  <a:pt x="229000" y="0"/>
                </a:lnTo>
                <a:lnTo>
                  <a:pt x="229000" y="23537"/>
                </a:lnTo>
                <a:close/>
              </a:path>
            </a:pathLst>
          </a:custGeom>
          <a:solidFill>
            <a:srgbClr val="0D5CDF"/>
          </a:solidFill>
          <a:ln>
            <a:noFill/>
          </a:ln>
        </p:spPr>
      </p:sp>
      <p:pic>
        <p:nvPicPr>
          <p:cNvPr id="275" name="Google Shape;275;p29"/>
          <p:cNvPicPr preferRelativeResize="0"/>
          <p:nvPr/>
        </p:nvPicPr>
        <p:blipFill>
          <a:blip r:embed="rId4">
            <a:alphaModFix/>
          </a:blip>
          <a:stretch>
            <a:fillRect/>
          </a:stretch>
        </p:blipFill>
        <p:spPr>
          <a:xfrm>
            <a:off x="8057675" y="168525"/>
            <a:ext cx="544500" cy="544525"/>
          </a:xfrm>
          <a:prstGeom prst="rect">
            <a:avLst/>
          </a:prstGeom>
          <a:noFill/>
          <a:ln>
            <a:noFill/>
          </a:ln>
        </p:spPr>
      </p:pic>
      <p:pic>
        <p:nvPicPr>
          <p:cNvPr id="276" name="Google Shape;276;p29"/>
          <p:cNvPicPr preferRelativeResize="0"/>
          <p:nvPr/>
        </p:nvPicPr>
        <p:blipFill rotWithShape="1">
          <a:blip r:embed="rId5">
            <a:alphaModFix/>
          </a:blip>
          <a:srcRect b="6452" l="30434" r="32477" t="24242"/>
          <a:stretch/>
        </p:blipFill>
        <p:spPr>
          <a:xfrm>
            <a:off x="437375" y="1268900"/>
            <a:ext cx="2850801" cy="3329402"/>
          </a:xfrm>
          <a:prstGeom prst="rect">
            <a:avLst/>
          </a:prstGeom>
          <a:noFill/>
          <a:ln cap="flat" cmpd="sng" w="9525">
            <a:solidFill>
              <a:schemeClr val="dk1"/>
            </a:solidFill>
            <a:prstDash val="solid"/>
            <a:round/>
            <a:headEnd len="sm" w="sm" type="none"/>
            <a:tailEnd len="sm" w="sm" type="none"/>
          </a:ln>
        </p:spPr>
      </p:pic>
      <p:sp>
        <p:nvSpPr>
          <p:cNvPr id="277" name="Google Shape;277;p29"/>
          <p:cNvSpPr txBox="1"/>
          <p:nvPr/>
        </p:nvSpPr>
        <p:spPr>
          <a:xfrm>
            <a:off x="496875" y="4657850"/>
            <a:ext cx="2850900" cy="399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chemeClr val="dk2"/>
                </a:solidFill>
                <a:latin typeface="Open Sans Light"/>
                <a:ea typeface="Open Sans Light"/>
                <a:cs typeface="Open Sans Light"/>
                <a:sym typeface="Open Sans Light"/>
              </a:rPr>
              <a:t>Example of one of ChatGPTs outputs</a:t>
            </a:r>
            <a:endParaRPr sz="1200">
              <a:solidFill>
                <a:schemeClr val="dk2"/>
              </a:solidFill>
              <a:latin typeface="Open Sans Light"/>
              <a:ea typeface="Open Sans Light"/>
              <a:cs typeface="Open Sans Light"/>
              <a:sym typeface="Open Sans Light"/>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81" name="Shape 281"/>
        <p:cNvGrpSpPr/>
        <p:nvPr/>
      </p:nvGrpSpPr>
      <p:grpSpPr>
        <a:xfrm>
          <a:off x="0" y="0"/>
          <a:ext cx="0" cy="0"/>
          <a:chOff x="0" y="0"/>
          <a:chExt cx="0" cy="0"/>
        </a:xfrm>
      </p:grpSpPr>
      <p:sp>
        <p:nvSpPr>
          <p:cNvPr id="282" name="Google Shape;282;p30"/>
          <p:cNvSpPr txBox="1"/>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800">
                <a:solidFill>
                  <a:srgbClr val="002D45"/>
                </a:solidFill>
                <a:latin typeface="Montserrat"/>
                <a:ea typeface="Montserrat"/>
                <a:cs typeface="Montserrat"/>
                <a:sym typeface="Montserrat"/>
              </a:rPr>
              <a:t>Data Cleaning and Preprocessing</a:t>
            </a:r>
            <a:endParaRPr sz="2800">
              <a:solidFill>
                <a:srgbClr val="002D45"/>
              </a:solidFill>
              <a:latin typeface="Montserrat"/>
              <a:ea typeface="Montserrat"/>
              <a:cs typeface="Montserrat"/>
              <a:sym typeface="Montserrat"/>
            </a:endParaRPr>
          </a:p>
          <a:p>
            <a:pPr indent="0" lvl="0" marL="0" rtl="0" algn="l">
              <a:spcBef>
                <a:spcPts val="0"/>
              </a:spcBef>
              <a:spcAft>
                <a:spcPts val="0"/>
              </a:spcAft>
              <a:buNone/>
            </a:pPr>
            <a:r>
              <a:t/>
            </a:r>
            <a:endParaRPr sz="2800">
              <a:solidFill>
                <a:srgbClr val="002D45"/>
              </a:solidFill>
              <a:latin typeface="Montserrat"/>
              <a:ea typeface="Montserrat"/>
              <a:cs typeface="Montserrat"/>
              <a:sym typeface="Montserrat"/>
            </a:endParaRPr>
          </a:p>
        </p:txBody>
      </p:sp>
      <p:sp>
        <p:nvSpPr>
          <p:cNvPr id="283" name="Google Shape;283;p30"/>
          <p:cNvSpPr txBox="1"/>
          <p:nvPr/>
        </p:nvSpPr>
        <p:spPr>
          <a:xfrm>
            <a:off x="228350" y="1247150"/>
            <a:ext cx="8520600" cy="3329400"/>
          </a:xfrm>
          <a:prstGeom prst="rect">
            <a:avLst/>
          </a:prstGeom>
          <a:noFill/>
          <a:ln>
            <a:noFill/>
          </a:ln>
        </p:spPr>
        <p:txBody>
          <a:bodyPr anchorCtr="0" anchor="t" bIns="91425" lIns="91425" spcFirstLastPara="1" rIns="91425" wrap="square" tIns="91425">
            <a:noAutofit/>
          </a:bodyPr>
          <a:lstStyle/>
          <a:p>
            <a:pPr indent="-349250" lvl="0" marL="457200" rtl="0" algn="l">
              <a:lnSpc>
                <a:spcPct val="115000"/>
              </a:lnSpc>
              <a:spcBef>
                <a:spcPts val="0"/>
              </a:spcBef>
              <a:spcAft>
                <a:spcPts val="0"/>
              </a:spcAft>
              <a:buClr>
                <a:schemeClr val="dk2"/>
              </a:buClr>
              <a:buSzPts val="1900"/>
              <a:buFont typeface="Montserrat Light"/>
              <a:buChar char="●"/>
            </a:pPr>
            <a:r>
              <a:rPr lang="en" sz="1900">
                <a:solidFill>
                  <a:schemeClr val="dk2"/>
                </a:solidFill>
                <a:latin typeface="Montserrat Light"/>
                <a:ea typeface="Montserrat Light"/>
                <a:cs typeface="Montserrat Light"/>
                <a:sym typeface="Montserrat Light"/>
              </a:rPr>
              <a:t>Converting the form of documents from docx to plain text format</a:t>
            </a:r>
            <a:endParaRPr sz="1900">
              <a:solidFill>
                <a:schemeClr val="dk2"/>
              </a:solidFill>
              <a:latin typeface="Montserrat Light"/>
              <a:ea typeface="Montserrat Light"/>
              <a:cs typeface="Montserrat Light"/>
              <a:sym typeface="Montserrat Light"/>
            </a:endParaRPr>
          </a:p>
          <a:p>
            <a:pPr indent="-349250" lvl="0" marL="457200" rtl="0" algn="l">
              <a:lnSpc>
                <a:spcPct val="115000"/>
              </a:lnSpc>
              <a:spcBef>
                <a:spcPts val="0"/>
              </a:spcBef>
              <a:spcAft>
                <a:spcPts val="0"/>
              </a:spcAft>
              <a:buClr>
                <a:schemeClr val="dk2"/>
              </a:buClr>
              <a:buSzPts val="1900"/>
              <a:buFont typeface="Montserrat Light"/>
              <a:buChar char="●"/>
            </a:pPr>
            <a:r>
              <a:rPr lang="en" sz="1900">
                <a:solidFill>
                  <a:schemeClr val="dk2"/>
                </a:solidFill>
                <a:latin typeface="Montserrat Light"/>
                <a:ea typeface="Montserrat Light"/>
                <a:cs typeface="Montserrat Light"/>
                <a:sym typeface="Montserrat Light"/>
              </a:rPr>
              <a:t>U</a:t>
            </a:r>
            <a:r>
              <a:rPr lang="en" sz="1900">
                <a:solidFill>
                  <a:schemeClr val="dk2"/>
                </a:solidFill>
                <a:latin typeface="Montserrat Light"/>
                <a:ea typeface="Montserrat Light"/>
                <a:cs typeface="Montserrat Light"/>
                <a:sym typeface="Montserrat Light"/>
              </a:rPr>
              <a:t>se of </a:t>
            </a:r>
            <a:r>
              <a:rPr lang="en" sz="1900">
                <a:solidFill>
                  <a:schemeClr val="dk2"/>
                </a:solidFill>
                <a:latin typeface="Montserrat Light"/>
                <a:ea typeface="Montserrat Light"/>
                <a:cs typeface="Montserrat Light"/>
                <a:sym typeface="Montserrat Light"/>
              </a:rPr>
              <a:t>ChatGPT in our model let us spend less time on this step</a:t>
            </a:r>
            <a:endParaRPr sz="1900">
              <a:solidFill>
                <a:schemeClr val="dk2"/>
              </a:solidFill>
              <a:latin typeface="Montserrat Light"/>
              <a:ea typeface="Montserrat Light"/>
              <a:cs typeface="Montserrat Light"/>
              <a:sym typeface="Montserrat Light"/>
            </a:endParaRPr>
          </a:p>
          <a:p>
            <a:pPr indent="-349250" lvl="0" marL="457200" rtl="0" algn="l">
              <a:lnSpc>
                <a:spcPct val="115000"/>
              </a:lnSpc>
              <a:spcBef>
                <a:spcPts val="0"/>
              </a:spcBef>
              <a:spcAft>
                <a:spcPts val="0"/>
              </a:spcAft>
              <a:buClr>
                <a:schemeClr val="dk2"/>
              </a:buClr>
              <a:buSzPts val="1900"/>
              <a:buFont typeface="Montserrat Light"/>
              <a:buChar char="●"/>
            </a:pPr>
            <a:r>
              <a:rPr lang="en" sz="1900">
                <a:solidFill>
                  <a:schemeClr val="dk2"/>
                </a:solidFill>
                <a:latin typeface="Montserrat Light"/>
                <a:ea typeface="Montserrat Light"/>
                <a:cs typeface="Montserrat Light"/>
                <a:sym typeface="Montserrat Light"/>
              </a:rPr>
              <a:t>I</a:t>
            </a:r>
            <a:r>
              <a:rPr lang="en" sz="1900">
                <a:solidFill>
                  <a:schemeClr val="dk2"/>
                </a:solidFill>
                <a:latin typeface="Montserrat Light"/>
                <a:ea typeface="Montserrat Light"/>
                <a:cs typeface="Montserrat Light"/>
                <a:sym typeface="Montserrat Light"/>
              </a:rPr>
              <a:t>t already has cleaning and preprocessing built into its own model</a:t>
            </a:r>
            <a:endParaRPr sz="1900">
              <a:solidFill>
                <a:schemeClr val="dk2"/>
              </a:solidFill>
              <a:latin typeface="Montserrat Light"/>
              <a:ea typeface="Montserrat Light"/>
              <a:cs typeface="Montserrat Light"/>
              <a:sym typeface="Montserrat Light"/>
            </a:endParaRPr>
          </a:p>
          <a:p>
            <a:pPr indent="-349250" lvl="0" marL="457200" rtl="0" algn="l">
              <a:lnSpc>
                <a:spcPct val="115000"/>
              </a:lnSpc>
              <a:spcBef>
                <a:spcPts val="0"/>
              </a:spcBef>
              <a:spcAft>
                <a:spcPts val="0"/>
              </a:spcAft>
              <a:buClr>
                <a:schemeClr val="dk2"/>
              </a:buClr>
              <a:buSzPts val="1900"/>
              <a:buFont typeface="Montserrat Light"/>
              <a:buChar char="●"/>
            </a:pPr>
            <a:r>
              <a:rPr lang="en" sz="1900">
                <a:solidFill>
                  <a:schemeClr val="dk2"/>
                </a:solidFill>
                <a:latin typeface="Montserrat Light"/>
                <a:ea typeface="Montserrat Light"/>
                <a:cs typeface="Montserrat Light"/>
                <a:sym typeface="Montserrat Light"/>
              </a:rPr>
              <a:t>Experimented with date extraction outside of ChatGPT’s model</a:t>
            </a:r>
            <a:endParaRPr sz="1900">
              <a:solidFill>
                <a:schemeClr val="dk2"/>
              </a:solidFill>
              <a:latin typeface="Montserrat Light"/>
              <a:ea typeface="Montserrat Light"/>
              <a:cs typeface="Montserrat Light"/>
              <a:sym typeface="Montserrat Light"/>
            </a:endParaRPr>
          </a:p>
          <a:p>
            <a:pPr indent="-349250" lvl="1" marL="914400" rtl="0" algn="l">
              <a:lnSpc>
                <a:spcPct val="115000"/>
              </a:lnSpc>
              <a:spcBef>
                <a:spcPts val="0"/>
              </a:spcBef>
              <a:spcAft>
                <a:spcPts val="0"/>
              </a:spcAft>
              <a:buClr>
                <a:schemeClr val="dk2"/>
              </a:buClr>
              <a:buSzPts val="1900"/>
              <a:buFont typeface="Montserrat Light"/>
              <a:buChar char="○"/>
            </a:pPr>
            <a:r>
              <a:rPr lang="en" sz="1900">
                <a:solidFill>
                  <a:schemeClr val="dk2"/>
                </a:solidFill>
                <a:latin typeface="Montserrat Light"/>
                <a:ea typeface="Montserrat Light"/>
                <a:cs typeface="Montserrat Light"/>
                <a:sym typeface="Montserrat Light"/>
              </a:rPr>
              <a:t>None were able to challenge its accuracy</a:t>
            </a:r>
            <a:endParaRPr sz="1900">
              <a:solidFill>
                <a:schemeClr val="dk2"/>
              </a:solidFill>
              <a:latin typeface="Montserrat Light"/>
              <a:ea typeface="Montserrat Light"/>
              <a:cs typeface="Montserrat Light"/>
              <a:sym typeface="Montserrat Light"/>
            </a:endParaRPr>
          </a:p>
          <a:p>
            <a:pPr indent="-349250" lvl="2" marL="1371600" rtl="0" algn="l">
              <a:lnSpc>
                <a:spcPct val="115000"/>
              </a:lnSpc>
              <a:spcBef>
                <a:spcPts val="0"/>
              </a:spcBef>
              <a:spcAft>
                <a:spcPts val="0"/>
              </a:spcAft>
              <a:buClr>
                <a:schemeClr val="dk2"/>
              </a:buClr>
              <a:buSzPts val="1900"/>
              <a:buFont typeface="Montserrat Light"/>
              <a:buChar char="■"/>
            </a:pPr>
            <a:r>
              <a:rPr lang="en" sz="1900">
                <a:solidFill>
                  <a:schemeClr val="dk2"/>
                </a:solidFill>
                <a:latin typeface="Montserrat Light"/>
                <a:ea typeface="Montserrat Light"/>
                <a:cs typeface="Montserrat Light"/>
                <a:sym typeface="Montserrat Light"/>
              </a:rPr>
              <a:t>SpaCy</a:t>
            </a:r>
            <a:endParaRPr sz="1900">
              <a:solidFill>
                <a:schemeClr val="dk2"/>
              </a:solidFill>
              <a:latin typeface="Montserrat Light"/>
              <a:ea typeface="Montserrat Light"/>
              <a:cs typeface="Montserrat Light"/>
              <a:sym typeface="Montserrat Light"/>
            </a:endParaRPr>
          </a:p>
          <a:p>
            <a:pPr indent="-349250" lvl="2" marL="1371600" rtl="0" algn="l">
              <a:lnSpc>
                <a:spcPct val="115000"/>
              </a:lnSpc>
              <a:spcBef>
                <a:spcPts val="0"/>
              </a:spcBef>
              <a:spcAft>
                <a:spcPts val="0"/>
              </a:spcAft>
              <a:buClr>
                <a:schemeClr val="dk2"/>
              </a:buClr>
              <a:buSzPts val="1900"/>
              <a:buFont typeface="Montserrat Light"/>
              <a:buChar char="■"/>
            </a:pPr>
            <a:r>
              <a:rPr lang="en" sz="1900">
                <a:solidFill>
                  <a:schemeClr val="dk2"/>
                </a:solidFill>
                <a:latin typeface="Montserrat Light"/>
                <a:ea typeface="Montserrat Light"/>
                <a:cs typeface="Montserrat Light"/>
                <a:sym typeface="Montserrat Light"/>
              </a:rPr>
              <a:t>Stanford Core NLP</a:t>
            </a:r>
            <a:endParaRPr sz="1900">
              <a:solidFill>
                <a:schemeClr val="dk2"/>
              </a:solidFill>
              <a:latin typeface="Montserrat Light"/>
              <a:ea typeface="Montserrat Light"/>
              <a:cs typeface="Montserrat Light"/>
              <a:sym typeface="Montserrat Light"/>
            </a:endParaRPr>
          </a:p>
          <a:p>
            <a:pPr indent="-349250" lvl="2" marL="1371600" rtl="0" algn="l">
              <a:lnSpc>
                <a:spcPct val="115000"/>
              </a:lnSpc>
              <a:spcBef>
                <a:spcPts val="0"/>
              </a:spcBef>
              <a:spcAft>
                <a:spcPts val="0"/>
              </a:spcAft>
              <a:buClr>
                <a:schemeClr val="dk2"/>
              </a:buClr>
              <a:buSzPts val="1900"/>
              <a:buFont typeface="Montserrat Light"/>
              <a:buChar char="■"/>
            </a:pPr>
            <a:r>
              <a:rPr lang="en" sz="1900">
                <a:solidFill>
                  <a:schemeClr val="dk2"/>
                </a:solidFill>
                <a:latin typeface="Montserrat Light"/>
                <a:ea typeface="Montserrat Light"/>
                <a:cs typeface="Montserrat Light"/>
                <a:sym typeface="Montserrat Light"/>
              </a:rPr>
              <a:t>Duckling</a:t>
            </a:r>
            <a:endParaRPr sz="1900">
              <a:solidFill>
                <a:schemeClr val="dk1"/>
              </a:solidFill>
            </a:endParaRPr>
          </a:p>
        </p:txBody>
      </p:sp>
      <p:sp>
        <p:nvSpPr>
          <p:cNvPr id="284" name="Google Shape;284;p30"/>
          <p:cNvSpPr/>
          <p:nvPr/>
        </p:nvSpPr>
        <p:spPr>
          <a:xfrm>
            <a:off x="3433625" y="0"/>
            <a:ext cx="5725000" cy="588425"/>
          </a:xfrm>
          <a:custGeom>
            <a:rect b="b" l="l" r="r" t="t"/>
            <a:pathLst>
              <a:path extrusionOk="0" h="23537" w="229000">
                <a:moveTo>
                  <a:pt x="0" y="0"/>
                </a:moveTo>
                <a:lnTo>
                  <a:pt x="229000" y="0"/>
                </a:lnTo>
                <a:lnTo>
                  <a:pt x="229000" y="23537"/>
                </a:lnTo>
                <a:close/>
              </a:path>
            </a:pathLst>
          </a:custGeom>
          <a:solidFill>
            <a:srgbClr val="B00008"/>
          </a:solidFill>
          <a:ln>
            <a:noFill/>
          </a:ln>
        </p:spPr>
      </p:sp>
      <p:pic>
        <p:nvPicPr>
          <p:cNvPr id="285" name="Google Shape;285;p30"/>
          <p:cNvPicPr preferRelativeResize="0"/>
          <p:nvPr/>
        </p:nvPicPr>
        <p:blipFill>
          <a:blip r:embed="rId4">
            <a:alphaModFix/>
          </a:blip>
          <a:stretch>
            <a:fillRect/>
          </a:stretch>
        </p:blipFill>
        <p:spPr>
          <a:xfrm>
            <a:off x="8057675" y="168525"/>
            <a:ext cx="544500" cy="5445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89" name="Shape 289"/>
        <p:cNvGrpSpPr/>
        <p:nvPr/>
      </p:nvGrpSpPr>
      <p:grpSpPr>
        <a:xfrm>
          <a:off x="0" y="0"/>
          <a:ext cx="0" cy="0"/>
          <a:chOff x="0" y="0"/>
          <a:chExt cx="0" cy="0"/>
        </a:xfrm>
      </p:grpSpPr>
      <p:sp>
        <p:nvSpPr>
          <p:cNvPr id="290" name="Google Shape;290;p31"/>
          <p:cNvSpPr/>
          <p:nvPr/>
        </p:nvSpPr>
        <p:spPr>
          <a:xfrm>
            <a:off x="710821" y="2161687"/>
            <a:ext cx="8060100" cy="2307000"/>
          </a:xfrm>
          <a:prstGeom prst="rect">
            <a:avLst/>
          </a:prstGeom>
          <a:noFill/>
          <a:ln cap="flat" cmpd="sng" w="38100">
            <a:solidFill>
              <a:srgbClr val="0942A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91" name="Google Shape;291;p31"/>
          <p:cNvSpPr/>
          <p:nvPr/>
        </p:nvSpPr>
        <p:spPr>
          <a:xfrm>
            <a:off x="373075" y="1789950"/>
            <a:ext cx="8060100" cy="2307000"/>
          </a:xfrm>
          <a:prstGeom prst="rect">
            <a:avLst/>
          </a:prstGeom>
          <a:noFill/>
          <a:ln cap="flat" cmpd="sng" w="38100">
            <a:solidFill>
              <a:srgbClr val="B0000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nvGrpSpPr>
          <p:cNvPr id="292" name="Google Shape;292;p31"/>
          <p:cNvGrpSpPr/>
          <p:nvPr/>
        </p:nvGrpSpPr>
        <p:grpSpPr>
          <a:xfrm>
            <a:off x="8049325" y="164100"/>
            <a:ext cx="548700" cy="548700"/>
            <a:chOff x="8049325" y="164100"/>
            <a:chExt cx="548700" cy="548700"/>
          </a:xfrm>
        </p:grpSpPr>
        <p:sp>
          <p:nvSpPr>
            <p:cNvPr id="293" name="Google Shape;293;p31"/>
            <p:cNvSpPr/>
            <p:nvPr/>
          </p:nvSpPr>
          <p:spPr>
            <a:xfrm>
              <a:off x="8049325" y="164100"/>
              <a:ext cx="548700" cy="548700"/>
            </a:xfrm>
            <a:prstGeom prst="ellipse">
              <a:avLst/>
            </a:prstGeom>
            <a:solidFill>
              <a:srgbClr val="002D4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94" name="Google Shape;294;p31"/>
            <p:cNvPicPr preferRelativeResize="0"/>
            <p:nvPr/>
          </p:nvPicPr>
          <p:blipFill rotWithShape="1">
            <a:blip r:embed="rId4">
              <a:alphaModFix/>
            </a:blip>
            <a:srcRect b="0" l="0" r="0" t="0"/>
            <a:stretch/>
          </p:blipFill>
          <p:spPr>
            <a:xfrm>
              <a:off x="8120825" y="320040"/>
              <a:ext cx="405700" cy="259650"/>
            </a:xfrm>
            <a:prstGeom prst="rect">
              <a:avLst/>
            </a:prstGeom>
            <a:noFill/>
            <a:ln>
              <a:noFill/>
            </a:ln>
          </p:spPr>
        </p:pic>
      </p:grpSp>
      <p:pic>
        <p:nvPicPr>
          <p:cNvPr id="295" name="Google Shape;295;p31"/>
          <p:cNvPicPr preferRelativeResize="0"/>
          <p:nvPr/>
        </p:nvPicPr>
        <p:blipFill rotWithShape="1">
          <a:blip r:embed="rId5">
            <a:alphaModFix/>
          </a:blip>
          <a:srcRect b="0" l="3736" r="7295" t="2771"/>
          <a:stretch/>
        </p:blipFill>
        <p:spPr>
          <a:xfrm>
            <a:off x="528382" y="1926859"/>
            <a:ext cx="3844479" cy="2273267"/>
          </a:xfrm>
          <a:prstGeom prst="rect">
            <a:avLst/>
          </a:prstGeom>
          <a:noFill/>
          <a:ln>
            <a:noFill/>
          </a:ln>
        </p:spPr>
      </p:pic>
      <p:pic>
        <p:nvPicPr>
          <p:cNvPr id="296" name="Google Shape;296;p31"/>
          <p:cNvPicPr preferRelativeResize="0"/>
          <p:nvPr/>
        </p:nvPicPr>
        <p:blipFill rotWithShape="1">
          <a:blip r:embed="rId6">
            <a:alphaModFix/>
          </a:blip>
          <a:srcRect b="0" l="3134" r="7050" t="1603"/>
          <a:stretch/>
        </p:blipFill>
        <p:spPr>
          <a:xfrm>
            <a:off x="4301392" y="1904753"/>
            <a:ext cx="4295542" cy="2307036"/>
          </a:xfrm>
          <a:prstGeom prst="rect">
            <a:avLst/>
          </a:prstGeom>
          <a:noFill/>
          <a:ln>
            <a:noFill/>
          </a:ln>
        </p:spPr>
      </p:pic>
      <p:sp>
        <p:nvSpPr>
          <p:cNvPr id="297" name="Google Shape;297;p31"/>
          <p:cNvSpPr/>
          <p:nvPr/>
        </p:nvSpPr>
        <p:spPr>
          <a:xfrm>
            <a:off x="3433625" y="0"/>
            <a:ext cx="5725000" cy="588425"/>
          </a:xfrm>
          <a:custGeom>
            <a:rect b="b" l="l" r="r" t="t"/>
            <a:pathLst>
              <a:path extrusionOk="0" h="23537" w="229000">
                <a:moveTo>
                  <a:pt x="0" y="0"/>
                </a:moveTo>
                <a:lnTo>
                  <a:pt x="229000" y="0"/>
                </a:lnTo>
                <a:lnTo>
                  <a:pt x="229000" y="23537"/>
                </a:lnTo>
                <a:close/>
              </a:path>
            </a:pathLst>
          </a:custGeom>
          <a:solidFill>
            <a:srgbClr val="0D5CDF"/>
          </a:solidFill>
          <a:ln>
            <a:noFill/>
          </a:ln>
        </p:spPr>
      </p:sp>
      <p:pic>
        <p:nvPicPr>
          <p:cNvPr id="298" name="Google Shape;298;p31"/>
          <p:cNvPicPr preferRelativeResize="0"/>
          <p:nvPr/>
        </p:nvPicPr>
        <p:blipFill>
          <a:blip r:embed="rId7">
            <a:alphaModFix/>
          </a:blip>
          <a:stretch>
            <a:fillRect/>
          </a:stretch>
        </p:blipFill>
        <p:spPr>
          <a:xfrm>
            <a:off x="8057675" y="168525"/>
            <a:ext cx="544500" cy="544525"/>
          </a:xfrm>
          <a:prstGeom prst="rect">
            <a:avLst/>
          </a:prstGeom>
          <a:noFill/>
          <a:ln>
            <a:noFill/>
          </a:ln>
        </p:spPr>
      </p:pic>
      <p:sp>
        <p:nvSpPr>
          <p:cNvPr id="299" name="Google Shape;299;p3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3011">
                <a:solidFill>
                  <a:srgbClr val="002D45"/>
                </a:solidFill>
                <a:latin typeface="Montserrat"/>
                <a:ea typeface="Montserrat"/>
                <a:cs typeface="Montserrat"/>
                <a:sym typeface="Montserrat"/>
              </a:rPr>
              <a:t>Example</a:t>
            </a:r>
            <a:endParaRPr sz="3011">
              <a:solidFill>
                <a:srgbClr val="002D45"/>
              </a:solidFill>
              <a:latin typeface="Montserrat"/>
              <a:ea typeface="Montserrat"/>
              <a:cs typeface="Montserrat"/>
              <a:sym typeface="Montserrat"/>
            </a:endParaRPr>
          </a:p>
          <a:p>
            <a:pPr indent="0" lvl="0" marL="0" rtl="0" algn="l">
              <a:spcBef>
                <a:spcPts val="0"/>
              </a:spcBef>
              <a:spcAft>
                <a:spcPts val="0"/>
              </a:spcAft>
              <a:buSzPts val="990"/>
              <a:buNone/>
            </a:pPr>
            <a:r>
              <a:rPr lang="en" sz="2300">
                <a:solidFill>
                  <a:srgbClr val="002D45"/>
                </a:solidFill>
                <a:latin typeface="Montserrat"/>
                <a:ea typeface="Montserrat"/>
                <a:cs typeface="Montserrat"/>
                <a:sym typeface="Montserrat"/>
              </a:rPr>
              <a:t>SpaCy Date Extraction Code</a:t>
            </a:r>
            <a:endParaRPr sz="2300">
              <a:solidFill>
                <a:srgbClr val="002D45"/>
              </a:solidFill>
              <a:latin typeface="Montserrat"/>
              <a:ea typeface="Montserrat"/>
              <a:cs typeface="Montserrat"/>
              <a:sym typeface="Montserrat"/>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2" name="Shape 62"/>
        <p:cNvGrpSpPr/>
        <p:nvPr/>
      </p:nvGrpSpPr>
      <p:grpSpPr>
        <a:xfrm>
          <a:off x="0" y="0"/>
          <a:ext cx="0" cy="0"/>
          <a:chOff x="0" y="0"/>
          <a:chExt cx="0" cy="0"/>
        </a:xfrm>
      </p:grpSpPr>
      <p:sp>
        <p:nvSpPr>
          <p:cNvPr id="63" name="Google Shape;63;p14"/>
          <p:cNvSpPr/>
          <p:nvPr/>
        </p:nvSpPr>
        <p:spPr>
          <a:xfrm>
            <a:off x="-14050" y="-2200"/>
            <a:ext cx="9172100" cy="5147900"/>
          </a:xfrm>
          <a:custGeom>
            <a:rect b="b" l="l" r="r" t="t"/>
            <a:pathLst>
              <a:path extrusionOk="0" h="205916" w="366884">
                <a:moveTo>
                  <a:pt x="562" y="0"/>
                </a:moveTo>
                <a:lnTo>
                  <a:pt x="135685" y="0"/>
                </a:lnTo>
                <a:lnTo>
                  <a:pt x="366884" y="24159"/>
                </a:lnTo>
                <a:lnTo>
                  <a:pt x="366603" y="205635"/>
                </a:lnTo>
                <a:lnTo>
                  <a:pt x="0" y="205916"/>
                </a:lnTo>
                <a:close/>
              </a:path>
            </a:pathLst>
          </a:custGeom>
          <a:solidFill>
            <a:srgbClr val="B00008"/>
          </a:solidFill>
          <a:ln>
            <a:noFill/>
          </a:ln>
        </p:spPr>
      </p:sp>
      <p:sp>
        <p:nvSpPr>
          <p:cNvPr id="64" name="Google Shape;64;p14"/>
          <p:cNvSpPr txBox="1"/>
          <p:nvPr/>
        </p:nvSpPr>
        <p:spPr>
          <a:xfrm>
            <a:off x="311700" y="4340255"/>
            <a:ext cx="8520600" cy="6063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3200">
                <a:solidFill>
                  <a:schemeClr val="lt1"/>
                </a:solidFill>
                <a:latin typeface="Montserrat"/>
                <a:ea typeface="Montserrat"/>
                <a:cs typeface="Montserrat"/>
                <a:sym typeface="Montserrat"/>
              </a:rPr>
              <a:t>Introductions</a:t>
            </a:r>
            <a:endParaRPr sz="3200">
              <a:solidFill>
                <a:schemeClr val="lt1"/>
              </a:solidFill>
              <a:latin typeface="Montserrat"/>
              <a:ea typeface="Montserrat"/>
              <a:cs typeface="Montserrat"/>
              <a:sym typeface="Montserrat"/>
            </a:endParaRPr>
          </a:p>
        </p:txBody>
      </p:sp>
      <p:pic>
        <p:nvPicPr>
          <p:cNvPr id="65" name="Google Shape;65;p14"/>
          <p:cNvPicPr preferRelativeResize="0"/>
          <p:nvPr/>
        </p:nvPicPr>
        <p:blipFill>
          <a:blip r:embed="rId4">
            <a:alphaModFix/>
          </a:blip>
          <a:stretch>
            <a:fillRect/>
          </a:stretch>
        </p:blipFill>
        <p:spPr>
          <a:xfrm>
            <a:off x="8057675" y="168525"/>
            <a:ext cx="544500" cy="5445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03" name="Shape 303"/>
        <p:cNvGrpSpPr/>
        <p:nvPr/>
      </p:nvGrpSpPr>
      <p:grpSpPr>
        <a:xfrm>
          <a:off x="0" y="0"/>
          <a:ext cx="0" cy="0"/>
          <a:chOff x="0" y="0"/>
          <a:chExt cx="0" cy="0"/>
        </a:xfrm>
      </p:grpSpPr>
      <p:sp>
        <p:nvSpPr>
          <p:cNvPr id="304" name="Google Shape;304;p32"/>
          <p:cNvSpPr/>
          <p:nvPr/>
        </p:nvSpPr>
        <p:spPr>
          <a:xfrm>
            <a:off x="-14050" y="-2200"/>
            <a:ext cx="9172100" cy="5147900"/>
          </a:xfrm>
          <a:custGeom>
            <a:rect b="b" l="l" r="r" t="t"/>
            <a:pathLst>
              <a:path extrusionOk="0" h="205916" w="366884">
                <a:moveTo>
                  <a:pt x="562" y="0"/>
                </a:moveTo>
                <a:lnTo>
                  <a:pt x="135685" y="0"/>
                </a:lnTo>
                <a:lnTo>
                  <a:pt x="366884" y="24159"/>
                </a:lnTo>
                <a:lnTo>
                  <a:pt x="366603" y="205635"/>
                </a:lnTo>
                <a:lnTo>
                  <a:pt x="0" y="205916"/>
                </a:lnTo>
                <a:close/>
              </a:path>
            </a:pathLst>
          </a:custGeom>
          <a:solidFill>
            <a:srgbClr val="B00008"/>
          </a:solidFill>
          <a:ln>
            <a:noFill/>
          </a:ln>
        </p:spPr>
      </p:sp>
      <p:pic>
        <p:nvPicPr>
          <p:cNvPr id="305" name="Google Shape;305;p32"/>
          <p:cNvPicPr preferRelativeResize="0"/>
          <p:nvPr/>
        </p:nvPicPr>
        <p:blipFill>
          <a:blip r:embed="rId4">
            <a:alphaModFix/>
          </a:blip>
          <a:stretch>
            <a:fillRect/>
          </a:stretch>
        </p:blipFill>
        <p:spPr>
          <a:xfrm>
            <a:off x="8057675" y="168525"/>
            <a:ext cx="544500" cy="544525"/>
          </a:xfrm>
          <a:prstGeom prst="rect">
            <a:avLst/>
          </a:prstGeom>
          <a:noFill/>
          <a:ln>
            <a:noFill/>
          </a:ln>
        </p:spPr>
      </p:pic>
      <p:sp>
        <p:nvSpPr>
          <p:cNvPr id="306" name="Google Shape;306;p32"/>
          <p:cNvSpPr txBox="1"/>
          <p:nvPr/>
        </p:nvSpPr>
        <p:spPr>
          <a:xfrm>
            <a:off x="311700" y="905256"/>
            <a:ext cx="8520600" cy="40413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2800">
                <a:solidFill>
                  <a:schemeClr val="lt1"/>
                </a:solidFill>
                <a:latin typeface="Montserrat"/>
                <a:ea typeface="Montserrat"/>
                <a:cs typeface="Montserrat"/>
                <a:sym typeface="Montserrat"/>
              </a:rPr>
              <a:t>Modeling &amp; Evaluation</a:t>
            </a:r>
            <a:endParaRPr sz="2800">
              <a:solidFill>
                <a:schemeClr val="lt1"/>
              </a:solidFill>
              <a:latin typeface="Montserrat"/>
              <a:ea typeface="Montserrat"/>
              <a:cs typeface="Montserrat"/>
              <a:sym typeface="Montserrat"/>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10" name="Shape 310"/>
        <p:cNvGrpSpPr/>
        <p:nvPr/>
      </p:nvGrpSpPr>
      <p:grpSpPr>
        <a:xfrm>
          <a:off x="0" y="0"/>
          <a:ext cx="0" cy="0"/>
          <a:chOff x="0" y="0"/>
          <a:chExt cx="0" cy="0"/>
        </a:xfrm>
      </p:grpSpPr>
      <p:sp>
        <p:nvSpPr>
          <p:cNvPr id="311" name="Google Shape;311;p33"/>
          <p:cNvSpPr txBox="1"/>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rgbClr val="002D45"/>
                </a:solidFill>
                <a:latin typeface="Montserrat"/>
                <a:ea typeface="Montserrat"/>
                <a:cs typeface="Montserrat"/>
                <a:sym typeface="Montserrat"/>
              </a:rPr>
              <a:t>Large Language Models</a:t>
            </a:r>
            <a:endParaRPr sz="2800">
              <a:solidFill>
                <a:srgbClr val="002D45"/>
              </a:solidFill>
              <a:latin typeface="Montserrat"/>
              <a:ea typeface="Montserrat"/>
              <a:cs typeface="Montserrat"/>
              <a:sym typeface="Montserrat"/>
            </a:endParaRPr>
          </a:p>
        </p:txBody>
      </p:sp>
      <p:sp>
        <p:nvSpPr>
          <p:cNvPr id="312" name="Google Shape;312;p33"/>
          <p:cNvSpPr/>
          <p:nvPr/>
        </p:nvSpPr>
        <p:spPr>
          <a:xfrm>
            <a:off x="3433625" y="0"/>
            <a:ext cx="5725000" cy="588425"/>
          </a:xfrm>
          <a:custGeom>
            <a:rect b="b" l="l" r="r" t="t"/>
            <a:pathLst>
              <a:path extrusionOk="0" h="23537" w="229000">
                <a:moveTo>
                  <a:pt x="0" y="0"/>
                </a:moveTo>
                <a:lnTo>
                  <a:pt x="229000" y="0"/>
                </a:lnTo>
                <a:lnTo>
                  <a:pt x="229000" y="23537"/>
                </a:lnTo>
                <a:close/>
              </a:path>
            </a:pathLst>
          </a:custGeom>
          <a:solidFill>
            <a:srgbClr val="0D5CDF"/>
          </a:solidFill>
          <a:ln>
            <a:noFill/>
          </a:ln>
        </p:spPr>
      </p:sp>
      <p:pic>
        <p:nvPicPr>
          <p:cNvPr id="313" name="Google Shape;313;p33"/>
          <p:cNvPicPr preferRelativeResize="0"/>
          <p:nvPr/>
        </p:nvPicPr>
        <p:blipFill>
          <a:blip r:embed="rId4">
            <a:alphaModFix/>
          </a:blip>
          <a:stretch>
            <a:fillRect/>
          </a:stretch>
        </p:blipFill>
        <p:spPr>
          <a:xfrm>
            <a:off x="8057675" y="168525"/>
            <a:ext cx="544500" cy="544525"/>
          </a:xfrm>
          <a:prstGeom prst="rect">
            <a:avLst/>
          </a:prstGeom>
          <a:noFill/>
          <a:ln>
            <a:noFill/>
          </a:ln>
        </p:spPr>
      </p:pic>
      <p:pic>
        <p:nvPicPr>
          <p:cNvPr id="314" name="Google Shape;314;p33"/>
          <p:cNvPicPr preferRelativeResize="0"/>
          <p:nvPr/>
        </p:nvPicPr>
        <p:blipFill rotWithShape="1">
          <a:blip r:embed="rId5">
            <a:alphaModFix/>
          </a:blip>
          <a:srcRect b="0" l="19024" r="20018" t="0"/>
          <a:stretch/>
        </p:blipFill>
        <p:spPr>
          <a:xfrm>
            <a:off x="6784050" y="1907538"/>
            <a:ext cx="1818127" cy="1677750"/>
          </a:xfrm>
          <a:prstGeom prst="rect">
            <a:avLst/>
          </a:prstGeom>
          <a:noFill/>
          <a:ln>
            <a:noFill/>
          </a:ln>
        </p:spPr>
      </p:pic>
      <p:pic>
        <p:nvPicPr>
          <p:cNvPr id="315" name="Google Shape;315;p33"/>
          <p:cNvPicPr preferRelativeResize="0"/>
          <p:nvPr/>
        </p:nvPicPr>
        <p:blipFill>
          <a:blip r:embed="rId6">
            <a:alphaModFix/>
          </a:blip>
          <a:stretch>
            <a:fillRect/>
          </a:stretch>
        </p:blipFill>
        <p:spPr>
          <a:xfrm>
            <a:off x="424725" y="1257925"/>
            <a:ext cx="6065875" cy="31542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19" name="Shape 319"/>
        <p:cNvGrpSpPr/>
        <p:nvPr/>
      </p:nvGrpSpPr>
      <p:grpSpPr>
        <a:xfrm>
          <a:off x="0" y="0"/>
          <a:ext cx="0" cy="0"/>
          <a:chOff x="0" y="0"/>
          <a:chExt cx="0" cy="0"/>
        </a:xfrm>
      </p:grpSpPr>
      <p:sp>
        <p:nvSpPr>
          <p:cNvPr id="320" name="Google Shape;320;p34"/>
          <p:cNvSpPr txBox="1"/>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800">
                <a:solidFill>
                  <a:srgbClr val="002D45"/>
                </a:solidFill>
                <a:latin typeface="Montserrat"/>
                <a:ea typeface="Montserrat"/>
                <a:cs typeface="Montserrat"/>
                <a:sym typeface="Montserrat"/>
              </a:rPr>
              <a:t>Prompt Engineering</a:t>
            </a:r>
            <a:endParaRPr sz="2800">
              <a:solidFill>
                <a:srgbClr val="002D45"/>
              </a:solidFill>
              <a:latin typeface="Montserrat"/>
              <a:ea typeface="Montserrat"/>
              <a:cs typeface="Montserrat"/>
              <a:sym typeface="Montserrat"/>
            </a:endParaRPr>
          </a:p>
          <a:p>
            <a:pPr indent="0" lvl="0" marL="0" rtl="0" algn="l">
              <a:spcBef>
                <a:spcPts val="0"/>
              </a:spcBef>
              <a:spcAft>
                <a:spcPts val="0"/>
              </a:spcAft>
              <a:buNone/>
            </a:pPr>
            <a:r>
              <a:t/>
            </a:r>
            <a:endParaRPr sz="2800">
              <a:solidFill>
                <a:srgbClr val="002D45"/>
              </a:solidFill>
              <a:latin typeface="Montserrat"/>
              <a:ea typeface="Montserrat"/>
              <a:cs typeface="Montserrat"/>
              <a:sym typeface="Montserrat"/>
            </a:endParaRPr>
          </a:p>
        </p:txBody>
      </p:sp>
      <p:sp>
        <p:nvSpPr>
          <p:cNvPr id="321" name="Google Shape;321;p34"/>
          <p:cNvSpPr txBox="1"/>
          <p:nvPr/>
        </p:nvSpPr>
        <p:spPr>
          <a:xfrm>
            <a:off x="311700" y="1247150"/>
            <a:ext cx="8520600" cy="33294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chemeClr val="dk2"/>
              </a:buClr>
              <a:buSzPts val="1400"/>
              <a:buFont typeface="Montserrat Light"/>
              <a:buChar char="●"/>
            </a:pPr>
            <a:r>
              <a:rPr lang="en">
                <a:solidFill>
                  <a:schemeClr val="dk2"/>
                </a:solidFill>
                <a:latin typeface="Montserrat Light"/>
                <a:ea typeface="Montserrat Light"/>
                <a:cs typeface="Montserrat Light"/>
                <a:sym typeface="Montserrat Light"/>
              </a:rPr>
              <a:t>Explored refining the prompts given to ChatGPT</a:t>
            </a:r>
            <a:endParaRPr>
              <a:solidFill>
                <a:schemeClr val="dk2"/>
              </a:solidFill>
              <a:latin typeface="Montserrat Light"/>
              <a:ea typeface="Montserrat Light"/>
              <a:cs typeface="Montserrat Light"/>
              <a:sym typeface="Montserrat Light"/>
            </a:endParaRPr>
          </a:p>
          <a:p>
            <a:pPr indent="-317500" lvl="0" marL="457200" rtl="0" algn="l">
              <a:lnSpc>
                <a:spcPct val="115000"/>
              </a:lnSpc>
              <a:spcBef>
                <a:spcPts val="0"/>
              </a:spcBef>
              <a:spcAft>
                <a:spcPts val="0"/>
              </a:spcAft>
              <a:buClr>
                <a:schemeClr val="dk2"/>
              </a:buClr>
              <a:buSzPts val="1400"/>
              <a:buFont typeface="Montserrat Light"/>
              <a:buChar char="●"/>
            </a:pPr>
            <a:r>
              <a:rPr lang="en">
                <a:solidFill>
                  <a:schemeClr val="dk2"/>
                </a:solidFill>
                <a:latin typeface="Montserrat Light"/>
                <a:ea typeface="Montserrat Light"/>
                <a:cs typeface="Montserrat Light"/>
                <a:sym typeface="Montserrat Light"/>
              </a:rPr>
              <a:t>Overall, proved to be unhelpful, especially with more detail given</a:t>
            </a:r>
            <a:endParaRPr>
              <a:solidFill>
                <a:schemeClr val="dk2"/>
              </a:solidFill>
              <a:latin typeface="Montserrat Light"/>
              <a:ea typeface="Montserrat Light"/>
              <a:cs typeface="Montserrat Light"/>
              <a:sym typeface="Montserrat Light"/>
            </a:endParaRPr>
          </a:p>
          <a:p>
            <a:pPr indent="-317500" lvl="0" marL="457200" rtl="0" algn="l">
              <a:lnSpc>
                <a:spcPct val="115000"/>
              </a:lnSpc>
              <a:spcBef>
                <a:spcPts val="0"/>
              </a:spcBef>
              <a:spcAft>
                <a:spcPts val="0"/>
              </a:spcAft>
              <a:buClr>
                <a:schemeClr val="dk2"/>
              </a:buClr>
              <a:buSzPts val="1400"/>
              <a:buFont typeface="Montserrat Light"/>
              <a:buChar char="●"/>
            </a:pPr>
            <a:r>
              <a:rPr lang="en">
                <a:solidFill>
                  <a:schemeClr val="dk2"/>
                </a:solidFill>
                <a:latin typeface="Montserrat Light"/>
                <a:ea typeface="Montserrat Light"/>
                <a:cs typeface="Montserrat Light"/>
                <a:sym typeface="Montserrat Light"/>
              </a:rPr>
              <a:t>Issue of model making incorrect assumptions</a:t>
            </a:r>
            <a:endParaRPr>
              <a:solidFill>
                <a:schemeClr val="dk2"/>
              </a:solidFill>
              <a:latin typeface="Montserrat Light"/>
              <a:ea typeface="Montserrat Light"/>
              <a:cs typeface="Montserrat Light"/>
              <a:sym typeface="Montserrat Light"/>
            </a:endParaRPr>
          </a:p>
          <a:p>
            <a:pPr indent="-317500" lvl="1" marL="914400" rtl="0" algn="l">
              <a:lnSpc>
                <a:spcPct val="115000"/>
              </a:lnSpc>
              <a:spcBef>
                <a:spcPts val="0"/>
              </a:spcBef>
              <a:spcAft>
                <a:spcPts val="0"/>
              </a:spcAft>
              <a:buClr>
                <a:schemeClr val="dk2"/>
              </a:buClr>
              <a:buSzPts val="1400"/>
              <a:buFont typeface="Montserrat Light"/>
              <a:buChar char="○"/>
            </a:pPr>
            <a:r>
              <a:rPr lang="en">
                <a:solidFill>
                  <a:schemeClr val="dk2"/>
                </a:solidFill>
                <a:latin typeface="Montserrat Light"/>
                <a:ea typeface="Montserrat Light"/>
                <a:cs typeface="Montserrat Light"/>
                <a:sym typeface="Montserrat Light"/>
              </a:rPr>
              <a:t>Example: Treating every case as a drug case</a:t>
            </a:r>
            <a:endParaRPr>
              <a:solidFill>
                <a:schemeClr val="dk2"/>
              </a:solidFill>
              <a:latin typeface="Montserrat Light"/>
              <a:ea typeface="Montserrat Light"/>
              <a:cs typeface="Montserrat Light"/>
              <a:sym typeface="Montserrat Light"/>
            </a:endParaRPr>
          </a:p>
          <a:p>
            <a:pPr indent="0" lvl="0" marL="457200" rtl="0" algn="l">
              <a:spcBef>
                <a:spcPts val="0"/>
              </a:spcBef>
              <a:spcAft>
                <a:spcPts val="0"/>
              </a:spcAft>
              <a:buNone/>
            </a:pPr>
            <a:r>
              <a:t/>
            </a:r>
            <a:endParaRPr sz="1100">
              <a:solidFill>
                <a:schemeClr val="dk1"/>
              </a:solidFill>
            </a:endParaRPr>
          </a:p>
        </p:txBody>
      </p:sp>
      <p:sp>
        <p:nvSpPr>
          <p:cNvPr id="322" name="Google Shape;322;p34"/>
          <p:cNvSpPr/>
          <p:nvPr/>
        </p:nvSpPr>
        <p:spPr>
          <a:xfrm>
            <a:off x="3433625" y="0"/>
            <a:ext cx="5725000" cy="588425"/>
          </a:xfrm>
          <a:custGeom>
            <a:rect b="b" l="l" r="r" t="t"/>
            <a:pathLst>
              <a:path extrusionOk="0" h="23537" w="229000">
                <a:moveTo>
                  <a:pt x="0" y="0"/>
                </a:moveTo>
                <a:lnTo>
                  <a:pt x="229000" y="0"/>
                </a:lnTo>
                <a:lnTo>
                  <a:pt x="229000" y="23537"/>
                </a:lnTo>
                <a:close/>
              </a:path>
            </a:pathLst>
          </a:custGeom>
          <a:solidFill>
            <a:srgbClr val="B00008"/>
          </a:solidFill>
          <a:ln>
            <a:noFill/>
          </a:ln>
        </p:spPr>
      </p:sp>
      <p:pic>
        <p:nvPicPr>
          <p:cNvPr id="323" name="Google Shape;323;p34"/>
          <p:cNvPicPr preferRelativeResize="0"/>
          <p:nvPr/>
        </p:nvPicPr>
        <p:blipFill>
          <a:blip r:embed="rId4">
            <a:alphaModFix/>
          </a:blip>
          <a:stretch>
            <a:fillRect/>
          </a:stretch>
        </p:blipFill>
        <p:spPr>
          <a:xfrm>
            <a:off x="8057675" y="168525"/>
            <a:ext cx="544500" cy="544525"/>
          </a:xfrm>
          <a:prstGeom prst="rect">
            <a:avLst/>
          </a:prstGeom>
          <a:noFill/>
          <a:ln>
            <a:noFill/>
          </a:ln>
        </p:spPr>
      </p:pic>
      <p:pic>
        <p:nvPicPr>
          <p:cNvPr id="324" name="Google Shape;324;p34"/>
          <p:cNvPicPr preferRelativeResize="0"/>
          <p:nvPr/>
        </p:nvPicPr>
        <p:blipFill rotWithShape="1">
          <a:blip r:embed="rId5">
            <a:alphaModFix/>
          </a:blip>
          <a:srcRect b="0" l="2570" r="-2569" t="0"/>
          <a:stretch/>
        </p:blipFill>
        <p:spPr>
          <a:xfrm>
            <a:off x="2367276" y="2577375"/>
            <a:ext cx="4749783" cy="2117897"/>
          </a:xfrm>
          <a:prstGeom prst="rect">
            <a:avLst/>
          </a:prstGeom>
          <a:noFill/>
          <a:ln>
            <a:noFill/>
          </a:ln>
        </p:spPr>
      </p:pic>
      <p:sp>
        <p:nvSpPr>
          <p:cNvPr id="325" name="Google Shape;325;p34"/>
          <p:cNvSpPr/>
          <p:nvPr/>
        </p:nvSpPr>
        <p:spPr>
          <a:xfrm>
            <a:off x="2319592" y="2484925"/>
            <a:ext cx="4504800" cy="2302800"/>
          </a:xfrm>
          <a:prstGeom prst="rect">
            <a:avLst/>
          </a:prstGeom>
          <a:noFill/>
          <a:ln cap="flat" cmpd="sng" w="38100">
            <a:solidFill>
              <a:srgbClr val="0D5CD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26" name="Google Shape;326;p34"/>
          <p:cNvSpPr txBox="1"/>
          <p:nvPr/>
        </p:nvSpPr>
        <p:spPr>
          <a:xfrm>
            <a:off x="6887325" y="3436375"/>
            <a:ext cx="1016400" cy="399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chemeClr val="dk2"/>
                </a:solidFill>
                <a:latin typeface="Open Sans Light"/>
                <a:ea typeface="Open Sans Light"/>
                <a:cs typeface="Open Sans Light"/>
                <a:sym typeface="Open Sans Light"/>
              </a:rPr>
              <a:t>← Final use</a:t>
            </a:r>
            <a:endParaRPr sz="1200">
              <a:solidFill>
                <a:schemeClr val="dk2"/>
              </a:solidFill>
              <a:latin typeface="Open Sans Light"/>
              <a:ea typeface="Open Sans Light"/>
              <a:cs typeface="Open Sans Light"/>
              <a:sym typeface="Open Sans Light"/>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30" name="Shape 330"/>
        <p:cNvGrpSpPr/>
        <p:nvPr/>
      </p:nvGrpSpPr>
      <p:grpSpPr>
        <a:xfrm>
          <a:off x="0" y="0"/>
          <a:ext cx="0" cy="0"/>
          <a:chOff x="0" y="0"/>
          <a:chExt cx="0" cy="0"/>
        </a:xfrm>
      </p:grpSpPr>
      <p:sp>
        <p:nvSpPr>
          <p:cNvPr id="331" name="Google Shape;331;p35"/>
          <p:cNvSpPr txBox="1"/>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rgbClr val="002D45"/>
                </a:solidFill>
                <a:latin typeface="Montserrat"/>
                <a:ea typeface="Montserrat"/>
                <a:cs typeface="Montserrat"/>
                <a:sym typeface="Montserrat"/>
              </a:rPr>
              <a:t>Model Comparison</a:t>
            </a:r>
            <a:r>
              <a:rPr lang="en" sz="2800">
                <a:solidFill>
                  <a:srgbClr val="002D45"/>
                </a:solidFill>
                <a:latin typeface="Montserrat"/>
                <a:ea typeface="Montserrat"/>
                <a:cs typeface="Montserrat"/>
                <a:sym typeface="Montserrat"/>
              </a:rPr>
              <a:t>: First JSONl file</a:t>
            </a:r>
            <a:endParaRPr sz="2800">
              <a:solidFill>
                <a:srgbClr val="002D45"/>
              </a:solidFill>
              <a:latin typeface="Montserrat"/>
              <a:ea typeface="Montserrat"/>
              <a:cs typeface="Montserrat"/>
              <a:sym typeface="Montserrat"/>
            </a:endParaRPr>
          </a:p>
        </p:txBody>
      </p:sp>
      <p:graphicFrame>
        <p:nvGraphicFramePr>
          <p:cNvPr id="332" name="Google Shape;332;p35"/>
          <p:cNvGraphicFramePr/>
          <p:nvPr/>
        </p:nvGraphicFramePr>
        <p:xfrm>
          <a:off x="411825" y="1424025"/>
          <a:ext cx="3000000" cy="3000000"/>
        </p:xfrm>
        <a:graphic>
          <a:graphicData uri="http://schemas.openxmlformats.org/drawingml/2006/table">
            <a:tbl>
              <a:tblPr>
                <a:noFill/>
                <a:tableStyleId>{F3C5B13C-308C-44B1-9844-CEAAFB855100}</a:tableStyleId>
              </a:tblPr>
              <a:tblGrid>
                <a:gridCol w="1647550"/>
                <a:gridCol w="1873375"/>
                <a:gridCol w="1352350"/>
                <a:gridCol w="1638100"/>
                <a:gridCol w="1678975"/>
              </a:tblGrid>
              <a:tr h="468350">
                <a:tc>
                  <a:txBody>
                    <a:bodyPr/>
                    <a:lstStyle/>
                    <a:p>
                      <a:pPr indent="0" lvl="0" marL="0" rtl="0" algn="l">
                        <a:spcBef>
                          <a:spcPts val="0"/>
                        </a:spcBef>
                        <a:spcAft>
                          <a:spcPts val="0"/>
                        </a:spcAft>
                        <a:buNone/>
                      </a:pPr>
                      <a:r>
                        <a:rPr b="1" lang="en">
                          <a:solidFill>
                            <a:schemeClr val="lt1"/>
                          </a:solidFill>
                          <a:latin typeface="Open Sans"/>
                          <a:ea typeface="Open Sans"/>
                          <a:cs typeface="Open Sans"/>
                          <a:sym typeface="Open Sans"/>
                        </a:rPr>
                        <a:t>Model Name</a:t>
                      </a:r>
                      <a:endParaRPr b="1">
                        <a:solidFill>
                          <a:schemeClr val="lt1"/>
                        </a:solidFill>
                        <a:latin typeface="Open Sans"/>
                        <a:ea typeface="Open Sans"/>
                        <a:cs typeface="Open Sans"/>
                        <a:sym typeface="Open Sans"/>
                      </a:endParaRPr>
                    </a:p>
                  </a:txBody>
                  <a:tcPr marT="91425" marB="91425" marR="91425" marL="91425">
                    <a:solidFill>
                      <a:srgbClr val="0C57D3"/>
                    </a:solidFill>
                  </a:tcPr>
                </a:tc>
                <a:tc>
                  <a:txBody>
                    <a:bodyPr/>
                    <a:lstStyle/>
                    <a:p>
                      <a:pPr indent="0" lvl="0" marL="0" rtl="0" algn="l">
                        <a:spcBef>
                          <a:spcPts val="0"/>
                        </a:spcBef>
                        <a:spcAft>
                          <a:spcPts val="0"/>
                        </a:spcAft>
                        <a:buNone/>
                      </a:pPr>
                      <a:r>
                        <a:rPr b="1" lang="en">
                          <a:solidFill>
                            <a:schemeClr val="lt1"/>
                          </a:solidFill>
                          <a:latin typeface="Open Sans"/>
                          <a:ea typeface="Open Sans"/>
                          <a:cs typeface="Open Sans"/>
                          <a:sym typeface="Open Sans"/>
                        </a:rPr>
                        <a:t>Description</a:t>
                      </a:r>
                      <a:endParaRPr b="1">
                        <a:solidFill>
                          <a:schemeClr val="lt1"/>
                        </a:solidFill>
                        <a:latin typeface="Open Sans"/>
                        <a:ea typeface="Open Sans"/>
                        <a:cs typeface="Open Sans"/>
                        <a:sym typeface="Open Sans"/>
                      </a:endParaRPr>
                    </a:p>
                  </a:txBody>
                  <a:tcPr marT="91425" marB="91425" marR="91425" marL="91425">
                    <a:solidFill>
                      <a:srgbClr val="0C57D3"/>
                    </a:solidFill>
                  </a:tcPr>
                </a:tc>
                <a:tc>
                  <a:txBody>
                    <a:bodyPr/>
                    <a:lstStyle/>
                    <a:p>
                      <a:pPr indent="0" lvl="0" marL="0" rtl="0" algn="l">
                        <a:spcBef>
                          <a:spcPts val="0"/>
                        </a:spcBef>
                        <a:spcAft>
                          <a:spcPts val="0"/>
                        </a:spcAft>
                        <a:buNone/>
                      </a:pPr>
                      <a:r>
                        <a:rPr b="1" lang="en">
                          <a:solidFill>
                            <a:schemeClr val="lt1"/>
                          </a:solidFill>
                          <a:latin typeface="Open Sans"/>
                          <a:ea typeface="Open Sans"/>
                          <a:cs typeface="Open Sans"/>
                          <a:sym typeface="Open Sans"/>
                        </a:rPr>
                        <a:t>Results</a:t>
                      </a:r>
                      <a:endParaRPr b="1">
                        <a:solidFill>
                          <a:schemeClr val="lt1"/>
                        </a:solidFill>
                        <a:latin typeface="Open Sans"/>
                        <a:ea typeface="Open Sans"/>
                        <a:cs typeface="Open Sans"/>
                        <a:sym typeface="Open Sans"/>
                      </a:endParaRPr>
                    </a:p>
                  </a:txBody>
                  <a:tcPr marT="91425" marB="91425" marR="91425" marL="91425">
                    <a:solidFill>
                      <a:srgbClr val="0C57D3"/>
                    </a:solidFill>
                  </a:tcPr>
                </a:tc>
                <a:tc>
                  <a:txBody>
                    <a:bodyPr/>
                    <a:lstStyle/>
                    <a:p>
                      <a:pPr indent="0" lvl="0" marL="0" rtl="0" algn="l">
                        <a:spcBef>
                          <a:spcPts val="0"/>
                        </a:spcBef>
                        <a:spcAft>
                          <a:spcPts val="0"/>
                        </a:spcAft>
                        <a:buNone/>
                      </a:pPr>
                      <a:r>
                        <a:rPr b="1" lang="en">
                          <a:solidFill>
                            <a:schemeClr val="lt1"/>
                          </a:solidFill>
                          <a:latin typeface="Open Sans"/>
                          <a:ea typeface="Open Sans"/>
                          <a:cs typeface="Open Sans"/>
                          <a:sym typeface="Open Sans"/>
                        </a:rPr>
                        <a:t>Pros</a:t>
                      </a:r>
                      <a:endParaRPr b="1">
                        <a:solidFill>
                          <a:schemeClr val="lt1"/>
                        </a:solidFill>
                        <a:latin typeface="Open Sans"/>
                        <a:ea typeface="Open Sans"/>
                        <a:cs typeface="Open Sans"/>
                        <a:sym typeface="Open Sans"/>
                      </a:endParaRPr>
                    </a:p>
                  </a:txBody>
                  <a:tcPr marT="91425" marB="91425" marR="91425" marL="91425">
                    <a:solidFill>
                      <a:srgbClr val="B00008"/>
                    </a:solidFill>
                  </a:tcPr>
                </a:tc>
                <a:tc>
                  <a:txBody>
                    <a:bodyPr/>
                    <a:lstStyle/>
                    <a:p>
                      <a:pPr indent="0" lvl="0" marL="0" rtl="0" algn="l">
                        <a:spcBef>
                          <a:spcPts val="0"/>
                        </a:spcBef>
                        <a:spcAft>
                          <a:spcPts val="0"/>
                        </a:spcAft>
                        <a:buNone/>
                      </a:pPr>
                      <a:r>
                        <a:rPr b="1" lang="en">
                          <a:solidFill>
                            <a:schemeClr val="lt1"/>
                          </a:solidFill>
                          <a:latin typeface="Open Sans"/>
                          <a:ea typeface="Open Sans"/>
                          <a:cs typeface="Open Sans"/>
                          <a:sym typeface="Open Sans"/>
                        </a:rPr>
                        <a:t>Cons</a:t>
                      </a:r>
                      <a:endParaRPr b="1">
                        <a:solidFill>
                          <a:schemeClr val="lt1"/>
                        </a:solidFill>
                        <a:latin typeface="Open Sans"/>
                        <a:ea typeface="Open Sans"/>
                        <a:cs typeface="Open Sans"/>
                        <a:sym typeface="Open Sans"/>
                      </a:endParaRPr>
                    </a:p>
                  </a:txBody>
                  <a:tcPr marT="91425" marB="91425" marR="91425" marL="91425">
                    <a:solidFill>
                      <a:srgbClr val="B00008"/>
                    </a:solidFill>
                  </a:tcPr>
                </a:tc>
              </a:tr>
              <a:tr h="972750">
                <a:tc>
                  <a:txBody>
                    <a:bodyPr/>
                    <a:lstStyle/>
                    <a:p>
                      <a:pPr indent="0" lvl="0" marL="0" rtl="0" algn="l">
                        <a:lnSpc>
                          <a:spcPct val="115000"/>
                        </a:lnSpc>
                        <a:spcBef>
                          <a:spcPts val="0"/>
                        </a:spcBef>
                        <a:spcAft>
                          <a:spcPts val="600"/>
                        </a:spcAft>
                        <a:buNone/>
                      </a:pPr>
                      <a:r>
                        <a:rPr lang="en" sz="1300">
                          <a:solidFill>
                            <a:schemeClr val="dk2"/>
                          </a:solidFill>
                          <a:latin typeface="Courier New"/>
                          <a:ea typeface="Courier New"/>
                          <a:cs typeface="Courier New"/>
                          <a:sym typeface="Courier New"/>
                        </a:rPr>
                        <a:t>gpt-4o-2024-08-06</a:t>
                      </a:r>
                      <a:endParaRPr sz="1600">
                        <a:latin typeface="Courier New"/>
                        <a:ea typeface="Courier New"/>
                        <a:cs typeface="Courier New"/>
                        <a:sym typeface="Courier New"/>
                      </a:endParaRPr>
                    </a:p>
                  </a:txBody>
                  <a:tcPr marT="91425" marB="91425" marR="91425" marL="91425" anchor="ctr">
                    <a:lnB cap="flat" cmpd="sng" w="9525">
                      <a:solidFill>
                        <a:srgbClr val="9E9E9E"/>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a:solidFill>
                            <a:schemeClr val="dk2"/>
                          </a:solidFill>
                          <a:latin typeface="Open Sans Light"/>
                          <a:ea typeface="Open Sans Light"/>
                          <a:cs typeface="Open Sans Light"/>
                          <a:sym typeface="Open Sans Light"/>
                        </a:rPr>
                        <a:t>Chat GPT 4o</a:t>
                      </a:r>
                      <a:endParaRPr>
                        <a:solidFill>
                          <a:schemeClr val="dk2"/>
                        </a:solidFill>
                        <a:latin typeface="Open Sans Light"/>
                        <a:ea typeface="Open Sans Light"/>
                        <a:cs typeface="Open Sans Light"/>
                        <a:sym typeface="Open Sans Light"/>
                      </a:endParaRPr>
                    </a:p>
                    <a:p>
                      <a:pPr indent="0" lvl="0" marL="0" rtl="0" algn="l">
                        <a:lnSpc>
                          <a:spcPct val="115000"/>
                        </a:lnSpc>
                        <a:spcBef>
                          <a:spcPts val="600"/>
                        </a:spcBef>
                        <a:spcAft>
                          <a:spcPts val="600"/>
                        </a:spcAft>
                        <a:buClr>
                          <a:schemeClr val="dk1"/>
                        </a:buClr>
                        <a:buSzPts val="1100"/>
                        <a:buFont typeface="Arial"/>
                        <a:buNone/>
                      </a:pPr>
                      <a:r>
                        <a:rPr lang="en">
                          <a:solidFill>
                            <a:schemeClr val="dk2"/>
                          </a:solidFill>
                          <a:latin typeface="Open Sans Light"/>
                          <a:ea typeface="Open Sans Light"/>
                          <a:cs typeface="Open Sans Light"/>
                          <a:sym typeface="Open Sans Light"/>
                        </a:rPr>
                        <a:t>10</a:t>
                      </a:r>
                      <a:r>
                        <a:rPr lang="en">
                          <a:solidFill>
                            <a:schemeClr val="dk2"/>
                          </a:solidFill>
                          <a:latin typeface="Open Sans Light"/>
                          <a:ea typeface="Open Sans Light"/>
                          <a:cs typeface="Open Sans Light"/>
                          <a:sym typeface="Open Sans Light"/>
                        </a:rPr>
                        <a:t> Epochs</a:t>
                      </a:r>
                      <a:endParaRPr>
                        <a:solidFill>
                          <a:schemeClr val="dk2"/>
                        </a:solidFill>
                        <a:latin typeface="Open Sans Light"/>
                        <a:ea typeface="Open Sans Light"/>
                        <a:cs typeface="Open Sans Light"/>
                        <a:sym typeface="Open Sans Light"/>
                      </a:endParaRPr>
                    </a:p>
                  </a:txBody>
                  <a:tcPr marT="91425" marB="91425" marR="91425" marL="91425" anchor="ctr"/>
                </a:tc>
                <a:tc>
                  <a:txBody>
                    <a:bodyPr/>
                    <a:lstStyle/>
                    <a:p>
                      <a:pPr indent="0" lvl="0" marL="0" rtl="0" algn="l">
                        <a:lnSpc>
                          <a:spcPct val="115000"/>
                        </a:lnSpc>
                        <a:spcBef>
                          <a:spcPts val="0"/>
                        </a:spcBef>
                        <a:spcAft>
                          <a:spcPts val="600"/>
                        </a:spcAft>
                        <a:buNone/>
                      </a:pPr>
                      <a:r>
                        <a:rPr lang="en">
                          <a:solidFill>
                            <a:schemeClr val="dk2"/>
                          </a:solidFill>
                          <a:latin typeface="Open Sans Light"/>
                          <a:ea typeface="Open Sans Light"/>
                          <a:cs typeface="Open Sans Light"/>
                          <a:sym typeface="Open Sans Light"/>
                        </a:rPr>
                        <a:t>Training Loss: 0.0027</a:t>
                      </a:r>
                      <a:endParaRPr>
                        <a:latin typeface="Open Sans Light"/>
                        <a:ea typeface="Open Sans Light"/>
                        <a:cs typeface="Open Sans Light"/>
                        <a:sym typeface="Open Sans Light"/>
                      </a:endParaRPr>
                    </a:p>
                  </a:txBody>
                  <a:tcPr marT="91425" marB="91425" marR="91425" marL="91425" anchor="ctr"/>
                </a:tc>
                <a:tc>
                  <a:txBody>
                    <a:bodyPr/>
                    <a:lstStyle/>
                    <a:p>
                      <a:pPr indent="0" lvl="0" marL="0" rtl="0" algn="l">
                        <a:lnSpc>
                          <a:spcPct val="115000"/>
                        </a:lnSpc>
                        <a:spcBef>
                          <a:spcPts val="0"/>
                        </a:spcBef>
                        <a:spcAft>
                          <a:spcPts val="600"/>
                        </a:spcAft>
                        <a:buNone/>
                      </a:pPr>
                      <a:r>
                        <a:rPr lang="en">
                          <a:solidFill>
                            <a:schemeClr val="dk2"/>
                          </a:solidFill>
                          <a:latin typeface="Open Sans Light"/>
                          <a:ea typeface="Open Sans Light"/>
                          <a:cs typeface="Open Sans Light"/>
                          <a:sym typeface="Open Sans Light"/>
                        </a:rPr>
                        <a:t>Low Training Loss</a:t>
                      </a:r>
                      <a:endParaRPr>
                        <a:latin typeface="Open Sans Light"/>
                        <a:ea typeface="Open Sans Light"/>
                        <a:cs typeface="Open Sans Light"/>
                        <a:sym typeface="Open Sans Light"/>
                      </a:endParaRPr>
                    </a:p>
                  </a:txBody>
                  <a:tcPr marT="91425" marB="91425" marR="91425" marL="91425" anchor="ctr"/>
                </a:tc>
                <a:tc>
                  <a:txBody>
                    <a:bodyPr/>
                    <a:lstStyle/>
                    <a:p>
                      <a:pPr indent="0" lvl="0" marL="0" rtl="0" algn="l">
                        <a:lnSpc>
                          <a:spcPct val="115000"/>
                        </a:lnSpc>
                        <a:spcBef>
                          <a:spcPts val="0"/>
                        </a:spcBef>
                        <a:spcAft>
                          <a:spcPts val="600"/>
                        </a:spcAft>
                        <a:buNone/>
                      </a:pPr>
                      <a:r>
                        <a:rPr lang="en">
                          <a:solidFill>
                            <a:schemeClr val="dk2"/>
                          </a:solidFill>
                          <a:latin typeface="Open Sans Light"/>
                          <a:ea typeface="Open Sans Light"/>
                          <a:cs typeface="Open Sans Light"/>
                          <a:sym typeface="Open Sans Light"/>
                        </a:rPr>
                        <a:t>High Cost</a:t>
                      </a:r>
                      <a:endParaRPr>
                        <a:latin typeface="Open Sans Light"/>
                        <a:ea typeface="Open Sans Light"/>
                        <a:cs typeface="Open Sans Light"/>
                        <a:sym typeface="Open Sans Light"/>
                      </a:endParaRPr>
                    </a:p>
                  </a:txBody>
                  <a:tcPr marT="91425" marB="91425" marR="91425" marL="91425" anchor="ctr"/>
                </a:tc>
              </a:tr>
              <a:tr h="972750">
                <a:tc>
                  <a:txBody>
                    <a:bodyPr/>
                    <a:lstStyle/>
                    <a:p>
                      <a:pPr indent="0" lvl="0" marL="0" rtl="0" algn="l">
                        <a:lnSpc>
                          <a:spcPct val="115000"/>
                        </a:lnSpc>
                        <a:spcBef>
                          <a:spcPts val="0"/>
                        </a:spcBef>
                        <a:spcAft>
                          <a:spcPts val="600"/>
                        </a:spcAft>
                        <a:buClr>
                          <a:schemeClr val="dk1"/>
                        </a:buClr>
                        <a:buSzPts val="1100"/>
                        <a:buFont typeface="Arial"/>
                        <a:buNone/>
                      </a:pPr>
                      <a:r>
                        <a:rPr lang="en" sz="1300">
                          <a:solidFill>
                            <a:srgbClr val="595959"/>
                          </a:solidFill>
                          <a:latin typeface="Courier New"/>
                          <a:ea typeface="Courier New"/>
                          <a:cs typeface="Courier New"/>
                          <a:sym typeface="Courier New"/>
                        </a:rPr>
                        <a:t>gpt-3.5-turbo-0125</a:t>
                      </a:r>
                      <a:endParaRPr sz="1600">
                        <a:latin typeface="Open Sans Light"/>
                        <a:ea typeface="Open Sans Light"/>
                        <a:cs typeface="Open Sans Light"/>
                        <a:sym typeface="Open Sans Light"/>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lnSpc>
                          <a:spcPct val="115000"/>
                        </a:lnSpc>
                        <a:spcBef>
                          <a:spcPts val="0"/>
                        </a:spcBef>
                        <a:spcAft>
                          <a:spcPts val="0"/>
                        </a:spcAft>
                        <a:buClr>
                          <a:schemeClr val="dk1"/>
                        </a:buClr>
                        <a:buSzPts val="1100"/>
                        <a:buFont typeface="Arial"/>
                        <a:buNone/>
                      </a:pPr>
                      <a:r>
                        <a:rPr lang="en">
                          <a:solidFill>
                            <a:schemeClr val="dk2"/>
                          </a:solidFill>
                          <a:latin typeface="Open Sans Light"/>
                          <a:ea typeface="Open Sans Light"/>
                          <a:cs typeface="Open Sans Light"/>
                          <a:sym typeface="Open Sans Light"/>
                        </a:rPr>
                        <a:t>Chat GPT 3.5 turbo</a:t>
                      </a:r>
                      <a:endParaRPr>
                        <a:solidFill>
                          <a:schemeClr val="dk2"/>
                        </a:solidFill>
                        <a:latin typeface="Open Sans Light"/>
                        <a:ea typeface="Open Sans Light"/>
                        <a:cs typeface="Open Sans Light"/>
                        <a:sym typeface="Open Sans Light"/>
                      </a:endParaRPr>
                    </a:p>
                    <a:p>
                      <a:pPr indent="0" lvl="0" marL="0" rtl="0" algn="l">
                        <a:lnSpc>
                          <a:spcPct val="115000"/>
                        </a:lnSpc>
                        <a:spcBef>
                          <a:spcPts val="600"/>
                        </a:spcBef>
                        <a:spcAft>
                          <a:spcPts val="600"/>
                        </a:spcAft>
                        <a:buClr>
                          <a:schemeClr val="dk1"/>
                        </a:buClr>
                        <a:buSzPts val="1100"/>
                        <a:buFont typeface="Arial"/>
                        <a:buNone/>
                      </a:pPr>
                      <a:r>
                        <a:rPr lang="en">
                          <a:solidFill>
                            <a:schemeClr val="dk2"/>
                          </a:solidFill>
                          <a:latin typeface="Open Sans Light"/>
                          <a:ea typeface="Open Sans Light"/>
                          <a:cs typeface="Open Sans Light"/>
                          <a:sym typeface="Open Sans Light"/>
                        </a:rPr>
                        <a:t>(default: 3 Epochs)</a:t>
                      </a:r>
                      <a:endParaRPr>
                        <a:latin typeface="Open Sans Light"/>
                        <a:ea typeface="Open Sans Light"/>
                        <a:cs typeface="Open Sans Light"/>
                        <a:sym typeface="Open Sans Light"/>
                      </a:endParaRPr>
                    </a:p>
                  </a:txBody>
                  <a:tcPr marT="91425" marB="91425" marR="91425" marL="91425" anchor="ctr">
                    <a:lnL cap="flat" cmpd="sng" w="9525">
                      <a:solidFill>
                        <a:srgbClr val="9E9E9E"/>
                      </a:solidFill>
                      <a:prstDash val="solid"/>
                      <a:round/>
                      <a:headEnd len="sm" w="sm" type="none"/>
                      <a:tailEnd len="sm" w="sm" type="none"/>
                    </a:lnL>
                  </a:tcPr>
                </a:tc>
                <a:tc>
                  <a:txBody>
                    <a:bodyPr/>
                    <a:lstStyle/>
                    <a:p>
                      <a:pPr indent="0" lvl="0" marL="0" rtl="0" algn="l">
                        <a:lnSpc>
                          <a:spcPct val="115000"/>
                        </a:lnSpc>
                        <a:spcBef>
                          <a:spcPts val="0"/>
                        </a:spcBef>
                        <a:spcAft>
                          <a:spcPts val="600"/>
                        </a:spcAft>
                        <a:buClr>
                          <a:schemeClr val="dk1"/>
                        </a:buClr>
                        <a:buSzPts val="1100"/>
                        <a:buFont typeface="Arial"/>
                        <a:buNone/>
                      </a:pPr>
                      <a:r>
                        <a:rPr lang="en">
                          <a:solidFill>
                            <a:schemeClr val="dk2"/>
                          </a:solidFill>
                          <a:latin typeface="Open Sans Light"/>
                          <a:ea typeface="Open Sans Light"/>
                          <a:cs typeface="Open Sans Light"/>
                          <a:sym typeface="Open Sans Light"/>
                        </a:rPr>
                        <a:t>Training loss: 0.8</a:t>
                      </a:r>
                      <a:endParaRPr>
                        <a:latin typeface="Open Sans Light"/>
                        <a:ea typeface="Open Sans Light"/>
                        <a:cs typeface="Open Sans Light"/>
                        <a:sym typeface="Open Sans Light"/>
                      </a:endParaRPr>
                    </a:p>
                  </a:txBody>
                  <a:tcPr marT="91425" marB="91425" marR="91425" marL="91425" anchor="ctr"/>
                </a:tc>
                <a:tc>
                  <a:txBody>
                    <a:bodyPr/>
                    <a:lstStyle/>
                    <a:p>
                      <a:pPr indent="0" lvl="0" marL="0" rtl="0" algn="l">
                        <a:lnSpc>
                          <a:spcPct val="115000"/>
                        </a:lnSpc>
                        <a:spcBef>
                          <a:spcPts val="0"/>
                        </a:spcBef>
                        <a:spcAft>
                          <a:spcPts val="600"/>
                        </a:spcAft>
                        <a:buClr>
                          <a:schemeClr val="dk1"/>
                        </a:buClr>
                        <a:buSzPts val="1100"/>
                        <a:buFont typeface="Arial"/>
                        <a:buNone/>
                      </a:pPr>
                      <a:r>
                        <a:rPr lang="en">
                          <a:solidFill>
                            <a:schemeClr val="dk2"/>
                          </a:solidFill>
                          <a:latin typeface="Open Sans Light"/>
                          <a:ea typeface="Open Sans Light"/>
                          <a:cs typeface="Open Sans Light"/>
                          <a:sym typeface="Open Sans Light"/>
                        </a:rPr>
                        <a:t>Low Cost </a:t>
                      </a:r>
                      <a:endParaRPr>
                        <a:latin typeface="Open Sans Light"/>
                        <a:ea typeface="Open Sans Light"/>
                        <a:cs typeface="Open Sans Light"/>
                        <a:sym typeface="Open Sans Light"/>
                      </a:endParaRPr>
                    </a:p>
                  </a:txBody>
                  <a:tcPr marT="91425" marB="91425" marR="91425" marL="91425" anchor="ctr"/>
                </a:tc>
                <a:tc>
                  <a:txBody>
                    <a:bodyPr/>
                    <a:lstStyle/>
                    <a:p>
                      <a:pPr indent="0" lvl="0" marL="0" rtl="0" algn="l">
                        <a:lnSpc>
                          <a:spcPct val="115000"/>
                        </a:lnSpc>
                        <a:spcBef>
                          <a:spcPts val="0"/>
                        </a:spcBef>
                        <a:spcAft>
                          <a:spcPts val="600"/>
                        </a:spcAft>
                        <a:buClr>
                          <a:schemeClr val="dk1"/>
                        </a:buClr>
                        <a:buSzPts val="1100"/>
                        <a:buFont typeface="Arial"/>
                        <a:buNone/>
                      </a:pPr>
                      <a:r>
                        <a:rPr lang="en">
                          <a:solidFill>
                            <a:schemeClr val="dk2"/>
                          </a:solidFill>
                          <a:latin typeface="Open Sans Light"/>
                          <a:ea typeface="Open Sans Light"/>
                          <a:cs typeface="Open Sans Light"/>
                          <a:sym typeface="Open Sans Light"/>
                        </a:rPr>
                        <a:t>High Training Loss</a:t>
                      </a:r>
                      <a:endParaRPr>
                        <a:latin typeface="Open Sans Light"/>
                        <a:ea typeface="Open Sans Light"/>
                        <a:cs typeface="Open Sans Light"/>
                        <a:sym typeface="Open Sans Light"/>
                      </a:endParaRPr>
                    </a:p>
                  </a:txBody>
                  <a:tcPr marT="91425" marB="91425" marR="91425" marL="91425" anchor="ctr"/>
                </a:tc>
              </a:tr>
            </a:tbl>
          </a:graphicData>
        </a:graphic>
      </p:graphicFrame>
      <p:sp>
        <p:nvSpPr>
          <p:cNvPr id="333" name="Google Shape;333;p35"/>
          <p:cNvSpPr/>
          <p:nvPr/>
        </p:nvSpPr>
        <p:spPr>
          <a:xfrm>
            <a:off x="3433625" y="0"/>
            <a:ext cx="5725000" cy="588425"/>
          </a:xfrm>
          <a:custGeom>
            <a:rect b="b" l="l" r="r" t="t"/>
            <a:pathLst>
              <a:path extrusionOk="0" h="23537" w="229000">
                <a:moveTo>
                  <a:pt x="0" y="0"/>
                </a:moveTo>
                <a:lnTo>
                  <a:pt x="229000" y="0"/>
                </a:lnTo>
                <a:lnTo>
                  <a:pt x="229000" y="23537"/>
                </a:lnTo>
                <a:close/>
              </a:path>
            </a:pathLst>
          </a:custGeom>
          <a:solidFill>
            <a:srgbClr val="0D5CDF"/>
          </a:solidFill>
          <a:ln>
            <a:noFill/>
          </a:ln>
        </p:spPr>
      </p:sp>
      <p:pic>
        <p:nvPicPr>
          <p:cNvPr id="334" name="Google Shape;334;p35"/>
          <p:cNvPicPr preferRelativeResize="0"/>
          <p:nvPr/>
        </p:nvPicPr>
        <p:blipFill>
          <a:blip r:embed="rId4">
            <a:alphaModFix/>
          </a:blip>
          <a:stretch>
            <a:fillRect/>
          </a:stretch>
        </p:blipFill>
        <p:spPr>
          <a:xfrm>
            <a:off x="8057675" y="168525"/>
            <a:ext cx="544500" cy="5445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8" name="Shape 338"/>
        <p:cNvGrpSpPr/>
        <p:nvPr/>
      </p:nvGrpSpPr>
      <p:grpSpPr>
        <a:xfrm>
          <a:off x="0" y="0"/>
          <a:ext cx="0" cy="0"/>
          <a:chOff x="0" y="0"/>
          <a:chExt cx="0" cy="0"/>
        </a:xfrm>
      </p:grpSpPr>
      <p:grpSp>
        <p:nvGrpSpPr>
          <p:cNvPr id="339" name="Google Shape;339;p36"/>
          <p:cNvGrpSpPr/>
          <p:nvPr/>
        </p:nvGrpSpPr>
        <p:grpSpPr>
          <a:xfrm>
            <a:off x="8049325" y="164100"/>
            <a:ext cx="548700" cy="548700"/>
            <a:chOff x="8049325" y="164100"/>
            <a:chExt cx="548700" cy="548700"/>
          </a:xfrm>
        </p:grpSpPr>
        <p:sp>
          <p:nvSpPr>
            <p:cNvPr id="340" name="Google Shape;340;p36"/>
            <p:cNvSpPr/>
            <p:nvPr/>
          </p:nvSpPr>
          <p:spPr>
            <a:xfrm>
              <a:off x="8049325" y="164100"/>
              <a:ext cx="548700" cy="548700"/>
            </a:xfrm>
            <a:prstGeom prst="ellipse">
              <a:avLst/>
            </a:prstGeom>
            <a:solidFill>
              <a:srgbClr val="002D4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41" name="Google Shape;341;p36"/>
            <p:cNvPicPr preferRelativeResize="0"/>
            <p:nvPr/>
          </p:nvPicPr>
          <p:blipFill rotWithShape="1">
            <a:blip r:embed="rId3">
              <a:alphaModFix/>
            </a:blip>
            <a:srcRect b="0" l="0" r="0" t="0"/>
            <a:stretch/>
          </p:blipFill>
          <p:spPr>
            <a:xfrm>
              <a:off x="8120825" y="320040"/>
              <a:ext cx="405700" cy="259650"/>
            </a:xfrm>
            <a:prstGeom prst="rect">
              <a:avLst/>
            </a:prstGeom>
            <a:noFill/>
            <a:ln>
              <a:noFill/>
            </a:ln>
          </p:spPr>
        </p:pic>
      </p:grpSp>
      <p:sp>
        <p:nvSpPr>
          <p:cNvPr id="342" name="Google Shape;342;p36"/>
          <p:cNvSpPr txBox="1"/>
          <p:nvPr/>
        </p:nvSpPr>
        <p:spPr>
          <a:xfrm>
            <a:off x="311700" y="597425"/>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500">
                <a:solidFill>
                  <a:srgbClr val="002D45"/>
                </a:solidFill>
                <a:latin typeface="Courier New"/>
                <a:ea typeface="Courier New"/>
                <a:cs typeface="Courier New"/>
                <a:sym typeface="Courier New"/>
              </a:rPr>
              <a:t>gpt-3.5-turbo-0125: default</a:t>
            </a:r>
            <a:endParaRPr sz="2500">
              <a:solidFill>
                <a:schemeClr val="dk1"/>
              </a:solidFill>
              <a:latin typeface="Courier New"/>
              <a:ea typeface="Courier New"/>
              <a:cs typeface="Courier New"/>
              <a:sym typeface="Courier New"/>
            </a:endParaRPr>
          </a:p>
        </p:txBody>
      </p:sp>
      <p:pic>
        <p:nvPicPr>
          <p:cNvPr id="343" name="Google Shape;343;p36"/>
          <p:cNvPicPr preferRelativeResize="0"/>
          <p:nvPr/>
        </p:nvPicPr>
        <p:blipFill>
          <a:blip r:embed="rId4">
            <a:alphaModFix/>
          </a:blip>
          <a:stretch>
            <a:fillRect/>
          </a:stretch>
        </p:blipFill>
        <p:spPr>
          <a:xfrm>
            <a:off x="365825" y="2300675"/>
            <a:ext cx="6063551" cy="2431725"/>
          </a:xfrm>
          <a:prstGeom prst="rect">
            <a:avLst/>
          </a:prstGeom>
          <a:noFill/>
          <a:ln>
            <a:noFill/>
          </a:ln>
        </p:spPr>
      </p:pic>
      <p:pic>
        <p:nvPicPr>
          <p:cNvPr id="344" name="Google Shape;344;p36"/>
          <p:cNvPicPr preferRelativeResize="0"/>
          <p:nvPr/>
        </p:nvPicPr>
        <p:blipFill>
          <a:blip r:embed="rId5">
            <a:alphaModFix/>
          </a:blip>
          <a:stretch>
            <a:fillRect/>
          </a:stretch>
        </p:blipFill>
        <p:spPr>
          <a:xfrm>
            <a:off x="5553475" y="1595975"/>
            <a:ext cx="3205374" cy="1587675"/>
          </a:xfrm>
          <a:prstGeom prst="rect">
            <a:avLst/>
          </a:prstGeom>
          <a:noFill/>
          <a:ln>
            <a:noFill/>
          </a:ln>
        </p:spPr>
      </p:pic>
      <p:sp>
        <p:nvSpPr>
          <p:cNvPr id="345" name="Google Shape;345;p36"/>
          <p:cNvSpPr/>
          <p:nvPr/>
        </p:nvSpPr>
        <p:spPr>
          <a:xfrm>
            <a:off x="3433625" y="0"/>
            <a:ext cx="5725000" cy="588425"/>
          </a:xfrm>
          <a:custGeom>
            <a:rect b="b" l="l" r="r" t="t"/>
            <a:pathLst>
              <a:path extrusionOk="0" h="23537" w="229000">
                <a:moveTo>
                  <a:pt x="0" y="0"/>
                </a:moveTo>
                <a:lnTo>
                  <a:pt x="229000" y="0"/>
                </a:lnTo>
                <a:lnTo>
                  <a:pt x="229000" y="23537"/>
                </a:lnTo>
                <a:close/>
              </a:path>
            </a:pathLst>
          </a:custGeom>
          <a:solidFill>
            <a:srgbClr val="B00008"/>
          </a:solidFill>
          <a:ln>
            <a:noFill/>
          </a:ln>
        </p:spPr>
      </p:sp>
      <p:pic>
        <p:nvPicPr>
          <p:cNvPr id="346" name="Google Shape;346;p36"/>
          <p:cNvPicPr preferRelativeResize="0"/>
          <p:nvPr/>
        </p:nvPicPr>
        <p:blipFill>
          <a:blip r:embed="rId6">
            <a:alphaModFix/>
          </a:blip>
          <a:stretch>
            <a:fillRect/>
          </a:stretch>
        </p:blipFill>
        <p:spPr>
          <a:xfrm>
            <a:off x="8057675" y="168525"/>
            <a:ext cx="544500" cy="5445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50" name="Shape 350"/>
        <p:cNvGrpSpPr/>
        <p:nvPr/>
      </p:nvGrpSpPr>
      <p:grpSpPr>
        <a:xfrm>
          <a:off x="0" y="0"/>
          <a:ext cx="0" cy="0"/>
          <a:chOff x="0" y="0"/>
          <a:chExt cx="0" cy="0"/>
        </a:xfrm>
      </p:grpSpPr>
      <p:sp>
        <p:nvSpPr>
          <p:cNvPr id="351" name="Google Shape;351;p37"/>
          <p:cNvSpPr txBox="1"/>
          <p:nvPr/>
        </p:nvSpPr>
        <p:spPr>
          <a:xfrm>
            <a:off x="311700" y="597425"/>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500">
                <a:solidFill>
                  <a:schemeClr val="dk1"/>
                </a:solidFill>
                <a:latin typeface="Courier New"/>
                <a:ea typeface="Courier New"/>
                <a:cs typeface="Courier New"/>
                <a:sym typeface="Courier New"/>
              </a:rPr>
              <a:t>gpt-4o-2024-08-06</a:t>
            </a:r>
            <a:endParaRPr sz="2500">
              <a:solidFill>
                <a:schemeClr val="dk1"/>
              </a:solidFill>
              <a:latin typeface="Courier New"/>
              <a:ea typeface="Courier New"/>
              <a:cs typeface="Courier New"/>
              <a:sym typeface="Courier New"/>
            </a:endParaRPr>
          </a:p>
        </p:txBody>
      </p:sp>
      <p:pic>
        <p:nvPicPr>
          <p:cNvPr id="352" name="Google Shape;352;p37"/>
          <p:cNvPicPr preferRelativeResize="0"/>
          <p:nvPr/>
        </p:nvPicPr>
        <p:blipFill>
          <a:blip r:embed="rId4">
            <a:alphaModFix/>
          </a:blip>
          <a:stretch>
            <a:fillRect/>
          </a:stretch>
        </p:blipFill>
        <p:spPr>
          <a:xfrm>
            <a:off x="834975" y="2489675"/>
            <a:ext cx="7767199" cy="2140599"/>
          </a:xfrm>
          <a:prstGeom prst="rect">
            <a:avLst/>
          </a:prstGeom>
          <a:noFill/>
          <a:ln>
            <a:noFill/>
          </a:ln>
        </p:spPr>
      </p:pic>
      <p:pic>
        <p:nvPicPr>
          <p:cNvPr id="353" name="Google Shape;353;p37"/>
          <p:cNvPicPr preferRelativeResize="0"/>
          <p:nvPr/>
        </p:nvPicPr>
        <p:blipFill>
          <a:blip r:embed="rId5">
            <a:alphaModFix/>
          </a:blip>
          <a:stretch>
            <a:fillRect/>
          </a:stretch>
        </p:blipFill>
        <p:spPr>
          <a:xfrm>
            <a:off x="4571999" y="924625"/>
            <a:ext cx="2187900" cy="1360725"/>
          </a:xfrm>
          <a:prstGeom prst="rect">
            <a:avLst/>
          </a:prstGeom>
          <a:noFill/>
          <a:ln>
            <a:noFill/>
          </a:ln>
        </p:spPr>
      </p:pic>
      <p:pic>
        <p:nvPicPr>
          <p:cNvPr id="354" name="Google Shape;354;p37"/>
          <p:cNvPicPr preferRelativeResize="0"/>
          <p:nvPr/>
        </p:nvPicPr>
        <p:blipFill>
          <a:blip r:embed="rId6">
            <a:alphaModFix/>
          </a:blip>
          <a:stretch>
            <a:fillRect/>
          </a:stretch>
        </p:blipFill>
        <p:spPr>
          <a:xfrm>
            <a:off x="6994824" y="924626"/>
            <a:ext cx="1607350" cy="1360725"/>
          </a:xfrm>
          <a:prstGeom prst="rect">
            <a:avLst/>
          </a:prstGeom>
          <a:noFill/>
          <a:ln>
            <a:noFill/>
          </a:ln>
        </p:spPr>
      </p:pic>
      <p:sp>
        <p:nvSpPr>
          <p:cNvPr id="355" name="Google Shape;355;p37"/>
          <p:cNvSpPr/>
          <p:nvPr/>
        </p:nvSpPr>
        <p:spPr>
          <a:xfrm>
            <a:off x="3433625" y="0"/>
            <a:ext cx="5725000" cy="588425"/>
          </a:xfrm>
          <a:custGeom>
            <a:rect b="b" l="l" r="r" t="t"/>
            <a:pathLst>
              <a:path extrusionOk="0" h="23537" w="229000">
                <a:moveTo>
                  <a:pt x="0" y="0"/>
                </a:moveTo>
                <a:lnTo>
                  <a:pt x="229000" y="0"/>
                </a:lnTo>
                <a:lnTo>
                  <a:pt x="229000" y="23537"/>
                </a:lnTo>
                <a:close/>
              </a:path>
            </a:pathLst>
          </a:custGeom>
          <a:solidFill>
            <a:srgbClr val="0D5CDF"/>
          </a:solidFill>
          <a:ln>
            <a:noFill/>
          </a:ln>
        </p:spPr>
      </p:sp>
      <p:pic>
        <p:nvPicPr>
          <p:cNvPr id="356" name="Google Shape;356;p37"/>
          <p:cNvPicPr preferRelativeResize="0"/>
          <p:nvPr/>
        </p:nvPicPr>
        <p:blipFill>
          <a:blip r:embed="rId7">
            <a:alphaModFix/>
          </a:blip>
          <a:stretch>
            <a:fillRect/>
          </a:stretch>
        </p:blipFill>
        <p:spPr>
          <a:xfrm>
            <a:off x="8057675" y="168525"/>
            <a:ext cx="544500" cy="5445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60" name="Shape 360"/>
        <p:cNvGrpSpPr/>
        <p:nvPr/>
      </p:nvGrpSpPr>
      <p:grpSpPr>
        <a:xfrm>
          <a:off x="0" y="0"/>
          <a:ext cx="0" cy="0"/>
          <a:chOff x="0" y="0"/>
          <a:chExt cx="0" cy="0"/>
        </a:xfrm>
      </p:grpSpPr>
      <p:sp>
        <p:nvSpPr>
          <p:cNvPr id="361" name="Google Shape;361;p38"/>
          <p:cNvSpPr txBox="1"/>
          <p:nvPr/>
        </p:nvSpPr>
        <p:spPr>
          <a:xfrm>
            <a:off x="387900" y="597425"/>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rgbClr val="002D45"/>
                </a:solidFill>
                <a:latin typeface="Montserrat"/>
                <a:ea typeface="Montserrat"/>
                <a:cs typeface="Montserrat"/>
                <a:sym typeface="Montserrat"/>
              </a:rPr>
              <a:t>Model Comparison</a:t>
            </a:r>
            <a:r>
              <a:rPr lang="en" sz="2800">
                <a:solidFill>
                  <a:srgbClr val="002D45"/>
                </a:solidFill>
                <a:latin typeface="Montserrat"/>
                <a:ea typeface="Montserrat"/>
                <a:cs typeface="Montserrat"/>
                <a:sym typeface="Montserrat"/>
              </a:rPr>
              <a:t>: Second JSON file</a:t>
            </a:r>
            <a:endParaRPr sz="2800">
              <a:solidFill>
                <a:srgbClr val="002D45"/>
              </a:solidFill>
              <a:latin typeface="Montserrat"/>
              <a:ea typeface="Montserrat"/>
              <a:cs typeface="Montserrat"/>
              <a:sym typeface="Montserrat"/>
            </a:endParaRPr>
          </a:p>
        </p:txBody>
      </p:sp>
      <p:graphicFrame>
        <p:nvGraphicFramePr>
          <p:cNvPr id="362" name="Google Shape;362;p38"/>
          <p:cNvGraphicFramePr/>
          <p:nvPr/>
        </p:nvGraphicFramePr>
        <p:xfrm>
          <a:off x="411825" y="1556350"/>
          <a:ext cx="3000000" cy="3000000"/>
        </p:xfrm>
        <a:graphic>
          <a:graphicData uri="http://schemas.openxmlformats.org/drawingml/2006/table">
            <a:tbl>
              <a:tblPr>
                <a:noFill/>
                <a:tableStyleId>{F3C5B13C-308C-44B1-9844-CEAAFB855100}</a:tableStyleId>
              </a:tblPr>
              <a:tblGrid>
                <a:gridCol w="1528400"/>
                <a:gridCol w="2067125"/>
                <a:gridCol w="1422825"/>
                <a:gridCol w="1672650"/>
                <a:gridCol w="1499350"/>
              </a:tblGrid>
              <a:tr h="476950">
                <a:tc>
                  <a:txBody>
                    <a:bodyPr/>
                    <a:lstStyle/>
                    <a:p>
                      <a:pPr indent="0" lvl="0" marL="0" rtl="0" algn="l">
                        <a:spcBef>
                          <a:spcPts val="0"/>
                        </a:spcBef>
                        <a:spcAft>
                          <a:spcPts val="0"/>
                        </a:spcAft>
                        <a:buNone/>
                      </a:pPr>
                      <a:r>
                        <a:rPr b="1" lang="en">
                          <a:solidFill>
                            <a:schemeClr val="lt1"/>
                          </a:solidFill>
                          <a:latin typeface="Open Sans"/>
                          <a:ea typeface="Open Sans"/>
                          <a:cs typeface="Open Sans"/>
                          <a:sym typeface="Open Sans"/>
                        </a:rPr>
                        <a:t>Model Name</a:t>
                      </a:r>
                      <a:endParaRPr b="1">
                        <a:solidFill>
                          <a:schemeClr val="lt1"/>
                        </a:solidFill>
                        <a:latin typeface="Open Sans"/>
                        <a:ea typeface="Open Sans"/>
                        <a:cs typeface="Open Sans"/>
                        <a:sym typeface="Open Sans"/>
                      </a:endParaRPr>
                    </a:p>
                  </a:txBody>
                  <a:tcPr marT="91425" marB="91425" marR="91425" marL="91425">
                    <a:solidFill>
                      <a:srgbClr val="0C57D3"/>
                    </a:solidFill>
                  </a:tcPr>
                </a:tc>
                <a:tc>
                  <a:txBody>
                    <a:bodyPr/>
                    <a:lstStyle/>
                    <a:p>
                      <a:pPr indent="0" lvl="0" marL="0" rtl="0" algn="l">
                        <a:spcBef>
                          <a:spcPts val="0"/>
                        </a:spcBef>
                        <a:spcAft>
                          <a:spcPts val="0"/>
                        </a:spcAft>
                        <a:buNone/>
                      </a:pPr>
                      <a:r>
                        <a:rPr b="1" lang="en">
                          <a:solidFill>
                            <a:schemeClr val="lt1"/>
                          </a:solidFill>
                          <a:latin typeface="Open Sans"/>
                          <a:ea typeface="Open Sans"/>
                          <a:cs typeface="Open Sans"/>
                          <a:sym typeface="Open Sans"/>
                        </a:rPr>
                        <a:t>Description</a:t>
                      </a:r>
                      <a:endParaRPr b="1">
                        <a:solidFill>
                          <a:schemeClr val="lt1"/>
                        </a:solidFill>
                        <a:latin typeface="Open Sans"/>
                        <a:ea typeface="Open Sans"/>
                        <a:cs typeface="Open Sans"/>
                        <a:sym typeface="Open Sans"/>
                      </a:endParaRPr>
                    </a:p>
                  </a:txBody>
                  <a:tcPr marT="91425" marB="91425" marR="91425" marL="91425">
                    <a:solidFill>
                      <a:srgbClr val="0C57D3"/>
                    </a:solidFill>
                  </a:tcPr>
                </a:tc>
                <a:tc>
                  <a:txBody>
                    <a:bodyPr/>
                    <a:lstStyle/>
                    <a:p>
                      <a:pPr indent="0" lvl="0" marL="0" rtl="0" algn="l">
                        <a:spcBef>
                          <a:spcPts val="0"/>
                        </a:spcBef>
                        <a:spcAft>
                          <a:spcPts val="0"/>
                        </a:spcAft>
                        <a:buNone/>
                      </a:pPr>
                      <a:r>
                        <a:rPr b="1" lang="en">
                          <a:solidFill>
                            <a:schemeClr val="lt1"/>
                          </a:solidFill>
                          <a:latin typeface="Open Sans"/>
                          <a:ea typeface="Open Sans"/>
                          <a:cs typeface="Open Sans"/>
                          <a:sym typeface="Open Sans"/>
                        </a:rPr>
                        <a:t>Results</a:t>
                      </a:r>
                      <a:endParaRPr b="1">
                        <a:solidFill>
                          <a:schemeClr val="lt1"/>
                        </a:solidFill>
                        <a:latin typeface="Open Sans"/>
                        <a:ea typeface="Open Sans"/>
                        <a:cs typeface="Open Sans"/>
                        <a:sym typeface="Open Sans"/>
                      </a:endParaRPr>
                    </a:p>
                  </a:txBody>
                  <a:tcPr marT="91425" marB="91425" marR="91425" marL="91425">
                    <a:solidFill>
                      <a:srgbClr val="0C57D3"/>
                    </a:solidFill>
                  </a:tcPr>
                </a:tc>
                <a:tc>
                  <a:txBody>
                    <a:bodyPr/>
                    <a:lstStyle/>
                    <a:p>
                      <a:pPr indent="0" lvl="0" marL="0" rtl="0" algn="l">
                        <a:spcBef>
                          <a:spcPts val="0"/>
                        </a:spcBef>
                        <a:spcAft>
                          <a:spcPts val="0"/>
                        </a:spcAft>
                        <a:buNone/>
                      </a:pPr>
                      <a:r>
                        <a:rPr b="1" lang="en">
                          <a:solidFill>
                            <a:schemeClr val="lt1"/>
                          </a:solidFill>
                          <a:latin typeface="Open Sans"/>
                          <a:ea typeface="Open Sans"/>
                          <a:cs typeface="Open Sans"/>
                          <a:sym typeface="Open Sans"/>
                        </a:rPr>
                        <a:t>Pros</a:t>
                      </a:r>
                      <a:endParaRPr b="1">
                        <a:solidFill>
                          <a:schemeClr val="lt1"/>
                        </a:solidFill>
                        <a:latin typeface="Open Sans"/>
                        <a:ea typeface="Open Sans"/>
                        <a:cs typeface="Open Sans"/>
                        <a:sym typeface="Open Sans"/>
                      </a:endParaRPr>
                    </a:p>
                  </a:txBody>
                  <a:tcPr marT="91425" marB="91425" marR="91425" marL="91425">
                    <a:solidFill>
                      <a:srgbClr val="B00008"/>
                    </a:solidFill>
                  </a:tcPr>
                </a:tc>
                <a:tc>
                  <a:txBody>
                    <a:bodyPr/>
                    <a:lstStyle/>
                    <a:p>
                      <a:pPr indent="0" lvl="0" marL="0" rtl="0" algn="l">
                        <a:spcBef>
                          <a:spcPts val="0"/>
                        </a:spcBef>
                        <a:spcAft>
                          <a:spcPts val="0"/>
                        </a:spcAft>
                        <a:buNone/>
                      </a:pPr>
                      <a:r>
                        <a:rPr b="1" lang="en">
                          <a:solidFill>
                            <a:schemeClr val="lt1"/>
                          </a:solidFill>
                          <a:latin typeface="Open Sans"/>
                          <a:ea typeface="Open Sans"/>
                          <a:cs typeface="Open Sans"/>
                          <a:sym typeface="Open Sans"/>
                        </a:rPr>
                        <a:t>Cons</a:t>
                      </a:r>
                      <a:endParaRPr b="1">
                        <a:solidFill>
                          <a:schemeClr val="lt1"/>
                        </a:solidFill>
                        <a:latin typeface="Open Sans"/>
                        <a:ea typeface="Open Sans"/>
                        <a:cs typeface="Open Sans"/>
                        <a:sym typeface="Open Sans"/>
                      </a:endParaRPr>
                    </a:p>
                  </a:txBody>
                  <a:tcPr marT="91425" marB="91425" marR="91425" marL="91425">
                    <a:solidFill>
                      <a:srgbClr val="B00008"/>
                    </a:solidFill>
                  </a:tcPr>
                </a:tc>
              </a:tr>
              <a:tr h="990625">
                <a:tc>
                  <a:txBody>
                    <a:bodyPr/>
                    <a:lstStyle/>
                    <a:p>
                      <a:pPr indent="0" lvl="0" marL="0" rtl="0" algn="l">
                        <a:lnSpc>
                          <a:spcPct val="115000"/>
                        </a:lnSpc>
                        <a:spcBef>
                          <a:spcPts val="0"/>
                        </a:spcBef>
                        <a:spcAft>
                          <a:spcPts val="600"/>
                        </a:spcAft>
                        <a:buClr>
                          <a:schemeClr val="dk1"/>
                        </a:buClr>
                        <a:buSzPts val="1100"/>
                        <a:buFont typeface="Arial"/>
                        <a:buNone/>
                      </a:pPr>
                      <a:r>
                        <a:rPr lang="en" sz="1300">
                          <a:solidFill>
                            <a:srgbClr val="595959"/>
                          </a:solidFill>
                          <a:latin typeface="Courier New"/>
                          <a:ea typeface="Courier New"/>
                          <a:cs typeface="Courier New"/>
                          <a:sym typeface="Courier New"/>
                        </a:rPr>
                        <a:t>gpt-3.5-turbo-0125</a:t>
                      </a:r>
                      <a:endParaRPr sz="1600">
                        <a:latin typeface="Open Sans Light"/>
                        <a:ea typeface="Open Sans Light"/>
                        <a:cs typeface="Open Sans Light"/>
                        <a:sym typeface="Open Sans Light"/>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tcPr>
                </a:tc>
                <a:tc>
                  <a:txBody>
                    <a:bodyPr/>
                    <a:lstStyle/>
                    <a:p>
                      <a:pPr indent="0" lvl="0" marL="0" rtl="0" algn="l">
                        <a:lnSpc>
                          <a:spcPct val="115000"/>
                        </a:lnSpc>
                        <a:spcBef>
                          <a:spcPts val="0"/>
                        </a:spcBef>
                        <a:spcAft>
                          <a:spcPts val="0"/>
                        </a:spcAft>
                        <a:buClr>
                          <a:schemeClr val="dk1"/>
                        </a:buClr>
                        <a:buSzPts val="1100"/>
                        <a:buFont typeface="Arial"/>
                        <a:buNone/>
                      </a:pPr>
                      <a:r>
                        <a:rPr lang="en">
                          <a:solidFill>
                            <a:schemeClr val="dk2"/>
                          </a:solidFill>
                          <a:latin typeface="Open Sans Light"/>
                          <a:ea typeface="Open Sans Light"/>
                          <a:cs typeface="Open Sans Light"/>
                          <a:sym typeface="Open Sans Light"/>
                        </a:rPr>
                        <a:t>Chat GPT 3.5 turbo</a:t>
                      </a:r>
                      <a:endParaRPr>
                        <a:solidFill>
                          <a:schemeClr val="dk2"/>
                        </a:solidFill>
                        <a:latin typeface="Open Sans Light"/>
                        <a:ea typeface="Open Sans Light"/>
                        <a:cs typeface="Open Sans Light"/>
                        <a:sym typeface="Open Sans Light"/>
                      </a:endParaRPr>
                    </a:p>
                    <a:p>
                      <a:pPr indent="0" lvl="0" marL="0" rtl="0" algn="l">
                        <a:lnSpc>
                          <a:spcPct val="115000"/>
                        </a:lnSpc>
                        <a:spcBef>
                          <a:spcPts val="600"/>
                        </a:spcBef>
                        <a:spcAft>
                          <a:spcPts val="600"/>
                        </a:spcAft>
                        <a:buClr>
                          <a:schemeClr val="dk1"/>
                        </a:buClr>
                        <a:buSzPts val="1100"/>
                        <a:buFont typeface="Arial"/>
                        <a:buNone/>
                      </a:pPr>
                      <a:r>
                        <a:rPr lang="en">
                          <a:solidFill>
                            <a:schemeClr val="dk2"/>
                          </a:solidFill>
                          <a:latin typeface="Open Sans Light"/>
                          <a:ea typeface="Open Sans Light"/>
                          <a:cs typeface="Open Sans Light"/>
                          <a:sym typeface="Open Sans Light"/>
                        </a:rPr>
                        <a:t>10 Epochs</a:t>
                      </a:r>
                      <a:endParaRPr>
                        <a:latin typeface="Open Sans Light"/>
                        <a:ea typeface="Open Sans Light"/>
                        <a:cs typeface="Open Sans Light"/>
                        <a:sym typeface="Open Sans Light"/>
                      </a:endParaRPr>
                    </a:p>
                  </a:txBody>
                  <a:tcPr marT="91425" marB="91425" marR="91425" marL="91425" anchor="ctr">
                    <a:lnL cap="flat" cmpd="sng" w="9525">
                      <a:solidFill>
                        <a:srgbClr val="9E9E9E"/>
                      </a:solidFill>
                      <a:prstDash val="solid"/>
                      <a:round/>
                      <a:headEnd len="sm" w="sm" type="none"/>
                      <a:tailEnd len="sm" w="sm" type="none"/>
                    </a:lnL>
                  </a:tcPr>
                </a:tc>
                <a:tc>
                  <a:txBody>
                    <a:bodyPr/>
                    <a:lstStyle/>
                    <a:p>
                      <a:pPr indent="0" lvl="0" marL="0" rtl="0" algn="l">
                        <a:lnSpc>
                          <a:spcPct val="115000"/>
                        </a:lnSpc>
                        <a:spcBef>
                          <a:spcPts val="0"/>
                        </a:spcBef>
                        <a:spcAft>
                          <a:spcPts val="600"/>
                        </a:spcAft>
                        <a:buClr>
                          <a:schemeClr val="dk1"/>
                        </a:buClr>
                        <a:buSzPts val="1100"/>
                        <a:buFont typeface="Arial"/>
                        <a:buNone/>
                      </a:pPr>
                      <a:r>
                        <a:rPr lang="en">
                          <a:solidFill>
                            <a:schemeClr val="dk2"/>
                          </a:solidFill>
                          <a:latin typeface="Open Sans Light"/>
                          <a:ea typeface="Open Sans Light"/>
                          <a:cs typeface="Open Sans Light"/>
                          <a:sym typeface="Open Sans Light"/>
                        </a:rPr>
                        <a:t>Training loss: 0.0163</a:t>
                      </a:r>
                      <a:endParaRPr>
                        <a:latin typeface="Open Sans Light"/>
                        <a:ea typeface="Open Sans Light"/>
                        <a:cs typeface="Open Sans Light"/>
                        <a:sym typeface="Open Sans Light"/>
                      </a:endParaRPr>
                    </a:p>
                  </a:txBody>
                  <a:tcPr marT="91425" marB="91425" marR="91425" marL="91425" anchor="ctr"/>
                </a:tc>
                <a:tc>
                  <a:txBody>
                    <a:bodyPr/>
                    <a:lstStyle/>
                    <a:p>
                      <a:pPr indent="0" lvl="0" marL="0" rtl="0" algn="l">
                        <a:lnSpc>
                          <a:spcPct val="115000"/>
                        </a:lnSpc>
                        <a:spcBef>
                          <a:spcPts val="0"/>
                        </a:spcBef>
                        <a:spcAft>
                          <a:spcPts val="0"/>
                        </a:spcAft>
                        <a:buClr>
                          <a:schemeClr val="dk1"/>
                        </a:buClr>
                        <a:buSzPts val="1100"/>
                        <a:buFont typeface="Arial"/>
                        <a:buNone/>
                      </a:pPr>
                      <a:r>
                        <a:rPr lang="en">
                          <a:solidFill>
                            <a:schemeClr val="dk2"/>
                          </a:solidFill>
                          <a:latin typeface="Open Sans Light"/>
                          <a:ea typeface="Open Sans Light"/>
                          <a:cs typeface="Open Sans Light"/>
                          <a:sym typeface="Open Sans Light"/>
                        </a:rPr>
                        <a:t>Low Cost</a:t>
                      </a:r>
                      <a:endParaRPr>
                        <a:solidFill>
                          <a:schemeClr val="dk2"/>
                        </a:solidFill>
                        <a:latin typeface="Open Sans Light"/>
                        <a:ea typeface="Open Sans Light"/>
                        <a:cs typeface="Open Sans Light"/>
                        <a:sym typeface="Open Sans Light"/>
                      </a:endParaRPr>
                    </a:p>
                    <a:p>
                      <a:pPr indent="0" lvl="0" marL="0" rtl="0" algn="l">
                        <a:lnSpc>
                          <a:spcPct val="115000"/>
                        </a:lnSpc>
                        <a:spcBef>
                          <a:spcPts val="600"/>
                        </a:spcBef>
                        <a:spcAft>
                          <a:spcPts val="600"/>
                        </a:spcAft>
                        <a:buClr>
                          <a:schemeClr val="dk1"/>
                        </a:buClr>
                        <a:buSzPts val="1100"/>
                        <a:buFont typeface="Arial"/>
                        <a:buNone/>
                      </a:pPr>
                      <a:r>
                        <a:rPr lang="en">
                          <a:solidFill>
                            <a:schemeClr val="dk2"/>
                          </a:solidFill>
                          <a:latin typeface="Open Sans Light"/>
                          <a:ea typeface="Open Sans Light"/>
                          <a:cs typeface="Open Sans Light"/>
                          <a:sym typeface="Open Sans Light"/>
                        </a:rPr>
                        <a:t>Low Training Loss</a:t>
                      </a:r>
                      <a:endParaRPr>
                        <a:latin typeface="Open Sans Light"/>
                        <a:ea typeface="Open Sans Light"/>
                        <a:cs typeface="Open Sans Light"/>
                        <a:sym typeface="Open Sans Light"/>
                      </a:endParaRPr>
                    </a:p>
                  </a:txBody>
                  <a:tcPr marT="91425" marB="91425" marR="91425" marL="91425" anchor="ctr"/>
                </a:tc>
                <a:tc>
                  <a:txBody>
                    <a:bodyPr/>
                    <a:lstStyle/>
                    <a:p>
                      <a:pPr indent="0" lvl="0" marL="0" rtl="0" algn="l">
                        <a:lnSpc>
                          <a:spcPct val="115000"/>
                        </a:lnSpc>
                        <a:spcBef>
                          <a:spcPts val="0"/>
                        </a:spcBef>
                        <a:spcAft>
                          <a:spcPts val="600"/>
                        </a:spcAft>
                        <a:buClr>
                          <a:schemeClr val="dk1"/>
                        </a:buClr>
                        <a:buSzPts val="1100"/>
                        <a:buFont typeface="Arial"/>
                        <a:buNone/>
                      </a:pPr>
                      <a:r>
                        <a:rPr lang="en">
                          <a:solidFill>
                            <a:schemeClr val="dk2"/>
                          </a:solidFill>
                          <a:latin typeface="Open Sans Light"/>
                          <a:ea typeface="Open Sans Light"/>
                          <a:cs typeface="Open Sans Light"/>
                          <a:sym typeface="Open Sans Light"/>
                        </a:rPr>
                        <a:t>Slightly higher cost than with default values</a:t>
                      </a:r>
                      <a:endParaRPr>
                        <a:latin typeface="Open Sans Light"/>
                        <a:ea typeface="Open Sans Light"/>
                        <a:cs typeface="Open Sans Light"/>
                        <a:sym typeface="Open Sans Light"/>
                      </a:endParaRPr>
                    </a:p>
                  </a:txBody>
                  <a:tcPr marT="91425" marB="91425" marR="91425" marL="91425" anchor="ctr"/>
                </a:tc>
              </a:tr>
              <a:tr h="990625">
                <a:tc>
                  <a:txBody>
                    <a:bodyPr/>
                    <a:lstStyle/>
                    <a:p>
                      <a:pPr indent="0" lvl="0" marL="0" rtl="0" algn="l">
                        <a:lnSpc>
                          <a:spcPct val="115000"/>
                        </a:lnSpc>
                        <a:spcBef>
                          <a:spcPts val="0"/>
                        </a:spcBef>
                        <a:spcAft>
                          <a:spcPts val="600"/>
                        </a:spcAft>
                        <a:buClr>
                          <a:schemeClr val="dk1"/>
                        </a:buClr>
                        <a:buSzPts val="1100"/>
                        <a:buFont typeface="Arial"/>
                        <a:buNone/>
                      </a:pPr>
                      <a:r>
                        <a:rPr lang="en" sz="1300">
                          <a:solidFill>
                            <a:schemeClr val="dk2"/>
                          </a:solidFill>
                          <a:latin typeface="Courier New"/>
                          <a:ea typeface="Courier New"/>
                          <a:cs typeface="Courier New"/>
                          <a:sym typeface="Courier New"/>
                        </a:rPr>
                        <a:t>gpt-3.5-turbo-0125</a:t>
                      </a:r>
                      <a:endParaRPr sz="1300">
                        <a:solidFill>
                          <a:srgbClr val="595959"/>
                        </a:solidFill>
                        <a:latin typeface="Courier New"/>
                        <a:ea typeface="Courier New"/>
                        <a:cs typeface="Courier New"/>
                        <a:sym typeface="Courier New"/>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B cap="flat" cmpd="sng" w="9525">
                      <a:solidFill>
                        <a:srgbClr val="9E9E9E"/>
                      </a:solidFill>
                      <a:prstDash val="solid"/>
                      <a:round/>
                      <a:headEnd len="sm" w="sm" type="none"/>
                      <a:tailEnd len="sm" w="sm" type="none"/>
                    </a:lnB>
                  </a:tcPr>
                </a:tc>
                <a:tc>
                  <a:txBody>
                    <a:bodyPr/>
                    <a:lstStyle/>
                    <a:p>
                      <a:pPr indent="0" lvl="0" marL="0" rtl="0" algn="l">
                        <a:lnSpc>
                          <a:spcPct val="115000"/>
                        </a:lnSpc>
                        <a:spcBef>
                          <a:spcPts val="0"/>
                        </a:spcBef>
                        <a:spcAft>
                          <a:spcPts val="0"/>
                        </a:spcAft>
                        <a:buClr>
                          <a:schemeClr val="dk1"/>
                        </a:buClr>
                        <a:buSzPts val="1100"/>
                        <a:buFont typeface="Arial"/>
                        <a:buNone/>
                      </a:pPr>
                      <a:r>
                        <a:rPr lang="en">
                          <a:solidFill>
                            <a:schemeClr val="dk2"/>
                          </a:solidFill>
                          <a:latin typeface="Open Sans Light"/>
                          <a:ea typeface="Open Sans Light"/>
                          <a:cs typeface="Open Sans Light"/>
                          <a:sym typeface="Open Sans Light"/>
                        </a:rPr>
                        <a:t>Chat GPT 3.5 turbo</a:t>
                      </a:r>
                      <a:endParaRPr>
                        <a:solidFill>
                          <a:schemeClr val="dk2"/>
                        </a:solidFill>
                        <a:latin typeface="Open Sans Light"/>
                        <a:ea typeface="Open Sans Light"/>
                        <a:cs typeface="Open Sans Light"/>
                        <a:sym typeface="Open Sans Light"/>
                      </a:endParaRPr>
                    </a:p>
                    <a:p>
                      <a:pPr indent="0" lvl="0" marL="0" rtl="0" algn="l">
                        <a:lnSpc>
                          <a:spcPct val="115000"/>
                        </a:lnSpc>
                        <a:spcBef>
                          <a:spcPts val="600"/>
                        </a:spcBef>
                        <a:spcAft>
                          <a:spcPts val="600"/>
                        </a:spcAft>
                        <a:buClr>
                          <a:schemeClr val="dk1"/>
                        </a:buClr>
                        <a:buSzPts val="1100"/>
                        <a:buFont typeface="Arial"/>
                        <a:buNone/>
                      </a:pPr>
                      <a:r>
                        <a:rPr lang="en">
                          <a:solidFill>
                            <a:schemeClr val="dk2"/>
                          </a:solidFill>
                          <a:latin typeface="Open Sans Light"/>
                          <a:ea typeface="Open Sans Light"/>
                          <a:cs typeface="Open Sans Light"/>
                          <a:sym typeface="Open Sans Light"/>
                        </a:rPr>
                        <a:t>5 Epochs</a:t>
                      </a:r>
                      <a:endParaRPr>
                        <a:solidFill>
                          <a:schemeClr val="dk2"/>
                        </a:solidFill>
                        <a:latin typeface="Open Sans Light"/>
                        <a:ea typeface="Open Sans Light"/>
                        <a:cs typeface="Open Sans Light"/>
                        <a:sym typeface="Open Sans Light"/>
                      </a:endParaRPr>
                    </a:p>
                  </a:txBody>
                  <a:tcPr marT="91425" marB="91425" marR="91425" marL="91425" anchor="ctr">
                    <a:lnL cap="flat" cmpd="sng" w="9525">
                      <a:solidFill>
                        <a:srgbClr val="9E9E9E"/>
                      </a:solidFill>
                      <a:prstDash val="solid"/>
                      <a:round/>
                      <a:headEnd len="sm" w="sm" type="none"/>
                      <a:tailEnd len="sm" w="sm" type="none"/>
                    </a:lnL>
                  </a:tcPr>
                </a:tc>
                <a:tc>
                  <a:txBody>
                    <a:bodyPr/>
                    <a:lstStyle/>
                    <a:p>
                      <a:pPr indent="0" lvl="0" marL="0" rtl="0" algn="l">
                        <a:lnSpc>
                          <a:spcPct val="115000"/>
                        </a:lnSpc>
                        <a:spcBef>
                          <a:spcPts val="0"/>
                        </a:spcBef>
                        <a:spcAft>
                          <a:spcPts val="600"/>
                        </a:spcAft>
                        <a:buNone/>
                      </a:pPr>
                      <a:r>
                        <a:rPr lang="en">
                          <a:solidFill>
                            <a:schemeClr val="dk2"/>
                          </a:solidFill>
                          <a:latin typeface="Open Sans Light"/>
                          <a:ea typeface="Open Sans Light"/>
                          <a:cs typeface="Open Sans Light"/>
                          <a:sym typeface="Open Sans Light"/>
                        </a:rPr>
                        <a:t>Training loss: 0.2</a:t>
                      </a:r>
                      <a:endParaRPr>
                        <a:solidFill>
                          <a:schemeClr val="dk2"/>
                        </a:solidFill>
                        <a:latin typeface="Open Sans Light"/>
                        <a:ea typeface="Open Sans Light"/>
                        <a:cs typeface="Open Sans Light"/>
                        <a:sym typeface="Open Sans Light"/>
                      </a:endParaRPr>
                    </a:p>
                  </a:txBody>
                  <a:tcPr marT="91425" marB="91425" marR="91425" marL="91425" anchor="ctr"/>
                </a:tc>
                <a:tc>
                  <a:txBody>
                    <a:bodyPr/>
                    <a:lstStyle/>
                    <a:p>
                      <a:pPr indent="0" lvl="0" marL="0" rtl="0" algn="l">
                        <a:lnSpc>
                          <a:spcPct val="115000"/>
                        </a:lnSpc>
                        <a:spcBef>
                          <a:spcPts val="0"/>
                        </a:spcBef>
                        <a:spcAft>
                          <a:spcPts val="0"/>
                        </a:spcAft>
                        <a:buNone/>
                      </a:pPr>
                      <a:r>
                        <a:rPr lang="en">
                          <a:solidFill>
                            <a:schemeClr val="dk2"/>
                          </a:solidFill>
                          <a:latin typeface="Open Sans Light"/>
                          <a:ea typeface="Open Sans Light"/>
                          <a:cs typeface="Open Sans Light"/>
                          <a:sym typeface="Open Sans Light"/>
                        </a:rPr>
                        <a:t>Low Cost</a:t>
                      </a:r>
                      <a:endParaRPr>
                        <a:solidFill>
                          <a:schemeClr val="dk2"/>
                        </a:solidFill>
                        <a:latin typeface="Open Sans Light"/>
                        <a:ea typeface="Open Sans Light"/>
                        <a:cs typeface="Open Sans Light"/>
                        <a:sym typeface="Open Sans Light"/>
                      </a:endParaRPr>
                    </a:p>
                    <a:p>
                      <a:pPr indent="0" lvl="0" marL="0" rtl="0" algn="l">
                        <a:lnSpc>
                          <a:spcPct val="115000"/>
                        </a:lnSpc>
                        <a:spcBef>
                          <a:spcPts val="600"/>
                        </a:spcBef>
                        <a:spcAft>
                          <a:spcPts val="600"/>
                        </a:spcAft>
                        <a:buNone/>
                      </a:pPr>
                      <a:r>
                        <a:rPr lang="en">
                          <a:solidFill>
                            <a:schemeClr val="dk2"/>
                          </a:solidFill>
                          <a:latin typeface="Open Sans Light"/>
                          <a:ea typeface="Open Sans Light"/>
                          <a:cs typeface="Open Sans Light"/>
                          <a:sym typeface="Open Sans Light"/>
                        </a:rPr>
                        <a:t>Low Training Loss</a:t>
                      </a:r>
                      <a:endParaRPr>
                        <a:solidFill>
                          <a:schemeClr val="dk2"/>
                        </a:solidFill>
                        <a:latin typeface="Open Sans Light"/>
                        <a:ea typeface="Open Sans Light"/>
                        <a:cs typeface="Open Sans Light"/>
                        <a:sym typeface="Open Sans Light"/>
                      </a:endParaRPr>
                    </a:p>
                  </a:txBody>
                  <a:tcPr marT="91425" marB="91425" marR="91425" marL="91425" anchor="ctr"/>
                </a:tc>
                <a:tc>
                  <a:txBody>
                    <a:bodyPr/>
                    <a:lstStyle/>
                    <a:p>
                      <a:pPr indent="0" lvl="0" marL="0" rtl="0" algn="l">
                        <a:lnSpc>
                          <a:spcPct val="115000"/>
                        </a:lnSpc>
                        <a:spcBef>
                          <a:spcPts val="0"/>
                        </a:spcBef>
                        <a:spcAft>
                          <a:spcPts val="600"/>
                        </a:spcAft>
                        <a:buNone/>
                      </a:pPr>
                      <a:r>
                        <a:rPr lang="en">
                          <a:solidFill>
                            <a:schemeClr val="dk2"/>
                          </a:solidFill>
                          <a:latin typeface="Open Sans Light"/>
                          <a:ea typeface="Open Sans Light"/>
                          <a:cs typeface="Open Sans Light"/>
                          <a:sym typeface="Open Sans Light"/>
                        </a:rPr>
                        <a:t>Higher training loss than </a:t>
                      </a:r>
                      <a:r>
                        <a:rPr lang="en" sz="1200">
                          <a:solidFill>
                            <a:schemeClr val="dk2"/>
                          </a:solidFill>
                          <a:latin typeface="Courier New"/>
                          <a:ea typeface="Courier New"/>
                          <a:cs typeface="Courier New"/>
                          <a:sym typeface="Courier New"/>
                        </a:rPr>
                        <a:t>gpt-3.5-turbo-0125</a:t>
                      </a:r>
                      <a:endParaRPr sz="1500">
                        <a:solidFill>
                          <a:schemeClr val="dk2"/>
                        </a:solidFill>
                        <a:latin typeface="Open Sans Light"/>
                        <a:ea typeface="Open Sans Light"/>
                        <a:cs typeface="Open Sans Light"/>
                        <a:sym typeface="Open Sans Light"/>
                      </a:endParaRPr>
                    </a:p>
                  </a:txBody>
                  <a:tcPr marT="91425" marB="91425" marR="91425" marL="91425" anchor="ctr"/>
                </a:tc>
              </a:tr>
            </a:tbl>
          </a:graphicData>
        </a:graphic>
      </p:graphicFrame>
      <p:sp>
        <p:nvSpPr>
          <p:cNvPr id="363" name="Google Shape;363;p38"/>
          <p:cNvSpPr/>
          <p:nvPr/>
        </p:nvSpPr>
        <p:spPr>
          <a:xfrm>
            <a:off x="3433625" y="0"/>
            <a:ext cx="5725000" cy="588425"/>
          </a:xfrm>
          <a:custGeom>
            <a:rect b="b" l="l" r="r" t="t"/>
            <a:pathLst>
              <a:path extrusionOk="0" h="23537" w="229000">
                <a:moveTo>
                  <a:pt x="0" y="0"/>
                </a:moveTo>
                <a:lnTo>
                  <a:pt x="229000" y="0"/>
                </a:lnTo>
                <a:lnTo>
                  <a:pt x="229000" y="23537"/>
                </a:lnTo>
                <a:close/>
              </a:path>
            </a:pathLst>
          </a:custGeom>
          <a:solidFill>
            <a:srgbClr val="B00008"/>
          </a:solidFill>
          <a:ln>
            <a:noFill/>
          </a:ln>
        </p:spPr>
      </p:sp>
      <p:pic>
        <p:nvPicPr>
          <p:cNvPr id="364" name="Google Shape;364;p38"/>
          <p:cNvPicPr preferRelativeResize="0"/>
          <p:nvPr/>
        </p:nvPicPr>
        <p:blipFill>
          <a:blip r:embed="rId4">
            <a:alphaModFix/>
          </a:blip>
          <a:stretch>
            <a:fillRect/>
          </a:stretch>
        </p:blipFill>
        <p:spPr>
          <a:xfrm>
            <a:off x="8057675" y="168525"/>
            <a:ext cx="544500" cy="5445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pic>
        <p:nvPicPr>
          <p:cNvPr id="369" name="Google Shape;369;p39"/>
          <p:cNvPicPr preferRelativeResize="0"/>
          <p:nvPr/>
        </p:nvPicPr>
        <p:blipFill>
          <a:blip r:embed="rId3">
            <a:alphaModFix/>
          </a:blip>
          <a:stretch>
            <a:fillRect/>
          </a:stretch>
        </p:blipFill>
        <p:spPr>
          <a:xfrm>
            <a:off x="334825" y="1880300"/>
            <a:ext cx="5880249" cy="2497525"/>
          </a:xfrm>
          <a:prstGeom prst="rect">
            <a:avLst/>
          </a:prstGeom>
          <a:noFill/>
          <a:ln>
            <a:noFill/>
          </a:ln>
        </p:spPr>
      </p:pic>
      <p:sp>
        <p:nvSpPr>
          <p:cNvPr id="370" name="Google Shape;370;p39"/>
          <p:cNvSpPr txBox="1"/>
          <p:nvPr/>
        </p:nvSpPr>
        <p:spPr>
          <a:xfrm>
            <a:off x="258625" y="588425"/>
            <a:ext cx="8085600" cy="124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500">
                <a:solidFill>
                  <a:srgbClr val="002D45"/>
                </a:solidFill>
                <a:latin typeface="Courier New"/>
                <a:ea typeface="Courier New"/>
                <a:cs typeface="Courier New"/>
                <a:sym typeface="Courier New"/>
              </a:rPr>
              <a:t>gpt-3.5-turbo-0125: 10 epochs</a:t>
            </a:r>
            <a:endParaRPr sz="2500">
              <a:solidFill>
                <a:schemeClr val="dk2"/>
              </a:solidFill>
              <a:latin typeface="Courier New"/>
              <a:ea typeface="Courier New"/>
              <a:cs typeface="Courier New"/>
              <a:sym typeface="Courier New"/>
            </a:endParaRPr>
          </a:p>
        </p:txBody>
      </p:sp>
      <p:pic>
        <p:nvPicPr>
          <p:cNvPr id="371" name="Google Shape;371;p39"/>
          <p:cNvPicPr preferRelativeResize="0"/>
          <p:nvPr/>
        </p:nvPicPr>
        <p:blipFill>
          <a:blip r:embed="rId4">
            <a:alphaModFix/>
          </a:blip>
          <a:stretch>
            <a:fillRect/>
          </a:stretch>
        </p:blipFill>
        <p:spPr>
          <a:xfrm>
            <a:off x="5606750" y="1453600"/>
            <a:ext cx="3062851" cy="1745450"/>
          </a:xfrm>
          <a:prstGeom prst="rect">
            <a:avLst/>
          </a:prstGeom>
          <a:noFill/>
          <a:ln>
            <a:noFill/>
          </a:ln>
        </p:spPr>
      </p:pic>
      <p:sp>
        <p:nvSpPr>
          <p:cNvPr id="372" name="Google Shape;372;p39"/>
          <p:cNvSpPr/>
          <p:nvPr/>
        </p:nvSpPr>
        <p:spPr>
          <a:xfrm>
            <a:off x="3433625" y="0"/>
            <a:ext cx="5725000" cy="588425"/>
          </a:xfrm>
          <a:custGeom>
            <a:rect b="b" l="l" r="r" t="t"/>
            <a:pathLst>
              <a:path extrusionOk="0" h="23537" w="229000">
                <a:moveTo>
                  <a:pt x="0" y="0"/>
                </a:moveTo>
                <a:lnTo>
                  <a:pt x="229000" y="0"/>
                </a:lnTo>
                <a:lnTo>
                  <a:pt x="229000" y="23537"/>
                </a:lnTo>
                <a:close/>
              </a:path>
            </a:pathLst>
          </a:custGeom>
          <a:solidFill>
            <a:srgbClr val="0D5CDF"/>
          </a:solidFill>
          <a:ln>
            <a:noFill/>
          </a:ln>
        </p:spPr>
      </p:sp>
      <p:pic>
        <p:nvPicPr>
          <p:cNvPr id="373" name="Google Shape;373;p39"/>
          <p:cNvPicPr preferRelativeResize="0"/>
          <p:nvPr/>
        </p:nvPicPr>
        <p:blipFill>
          <a:blip r:embed="rId5">
            <a:alphaModFix/>
          </a:blip>
          <a:stretch>
            <a:fillRect/>
          </a:stretch>
        </p:blipFill>
        <p:spPr>
          <a:xfrm>
            <a:off x="8057675" y="168525"/>
            <a:ext cx="544500" cy="5445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pic>
        <p:nvPicPr>
          <p:cNvPr id="378" name="Google Shape;378;p40"/>
          <p:cNvPicPr preferRelativeResize="0"/>
          <p:nvPr/>
        </p:nvPicPr>
        <p:blipFill>
          <a:blip r:embed="rId3">
            <a:alphaModFix/>
          </a:blip>
          <a:stretch>
            <a:fillRect/>
          </a:stretch>
        </p:blipFill>
        <p:spPr>
          <a:xfrm>
            <a:off x="349900" y="2012675"/>
            <a:ext cx="6331724" cy="2576100"/>
          </a:xfrm>
          <a:prstGeom prst="rect">
            <a:avLst/>
          </a:prstGeom>
          <a:noFill/>
          <a:ln>
            <a:noFill/>
          </a:ln>
        </p:spPr>
      </p:pic>
      <p:pic>
        <p:nvPicPr>
          <p:cNvPr id="379" name="Google Shape;379;p40"/>
          <p:cNvPicPr preferRelativeResize="0"/>
          <p:nvPr/>
        </p:nvPicPr>
        <p:blipFill rotWithShape="1">
          <a:blip r:embed="rId4">
            <a:alphaModFix/>
          </a:blip>
          <a:srcRect b="0" l="0" r="0" t="2647"/>
          <a:stretch/>
        </p:blipFill>
        <p:spPr>
          <a:xfrm>
            <a:off x="5586675" y="1389189"/>
            <a:ext cx="3218849" cy="1752310"/>
          </a:xfrm>
          <a:prstGeom prst="rect">
            <a:avLst/>
          </a:prstGeom>
          <a:noFill/>
          <a:ln>
            <a:noFill/>
          </a:ln>
        </p:spPr>
      </p:pic>
      <p:sp>
        <p:nvSpPr>
          <p:cNvPr id="380" name="Google Shape;380;p40"/>
          <p:cNvSpPr txBox="1"/>
          <p:nvPr/>
        </p:nvSpPr>
        <p:spPr>
          <a:xfrm>
            <a:off x="256725" y="561350"/>
            <a:ext cx="85488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500">
                <a:solidFill>
                  <a:srgbClr val="002D45"/>
                </a:solidFill>
                <a:latin typeface="Courier New"/>
                <a:ea typeface="Courier New"/>
                <a:cs typeface="Courier New"/>
                <a:sym typeface="Courier New"/>
              </a:rPr>
              <a:t>gpt-3.5-turbo-0125: 5 epochs</a:t>
            </a:r>
            <a:endParaRPr sz="1100">
              <a:latin typeface="Courier New"/>
              <a:ea typeface="Courier New"/>
              <a:cs typeface="Courier New"/>
              <a:sym typeface="Courier New"/>
            </a:endParaRPr>
          </a:p>
        </p:txBody>
      </p:sp>
      <p:sp>
        <p:nvSpPr>
          <p:cNvPr id="381" name="Google Shape;381;p40"/>
          <p:cNvSpPr/>
          <p:nvPr/>
        </p:nvSpPr>
        <p:spPr>
          <a:xfrm>
            <a:off x="3433625" y="0"/>
            <a:ext cx="5725000" cy="588425"/>
          </a:xfrm>
          <a:custGeom>
            <a:rect b="b" l="l" r="r" t="t"/>
            <a:pathLst>
              <a:path extrusionOk="0" h="23537" w="229000">
                <a:moveTo>
                  <a:pt x="0" y="0"/>
                </a:moveTo>
                <a:lnTo>
                  <a:pt x="229000" y="0"/>
                </a:lnTo>
                <a:lnTo>
                  <a:pt x="229000" y="23537"/>
                </a:lnTo>
                <a:close/>
              </a:path>
            </a:pathLst>
          </a:custGeom>
          <a:solidFill>
            <a:srgbClr val="B00008"/>
          </a:solidFill>
          <a:ln>
            <a:noFill/>
          </a:ln>
        </p:spPr>
      </p:sp>
      <p:pic>
        <p:nvPicPr>
          <p:cNvPr id="382" name="Google Shape;382;p40"/>
          <p:cNvPicPr preferRelativeResize="0"/>
          <p:nvPr/>
        </p:nvPicPr>
        <p:blipFill>
          <a:blip r:embed="rId5">
            <a:alphaModFix/>
          </a:blip>
          <a:stretch>
            <a:fillRect/>
          </a:stretch>
        </p:blipFill>
        <p:spPr>
          <a:xfrm>
            <a:off x="8057675" y="168525"/>
            <a:ext cx="544500" cy="54452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4">
            <a:alphaModFix/>
          </a:blip>
          <a:stretch>
            <a:fillRect/>
          </a:stretch>
        </a:blipFill>
      </p:bgPr>
    </p:bg>
    <p:spTree>
      <p:nvGrpSpPr>
        <p:cNvPr id="386" name="Shape 386"/>
        <p:cNvGrpSpPr/>
        <p:nvPr/>
      </p:nvGrpSpPr>
      <p:grpSpPr>
        <a:xfrm>
          <a:off x="0" y="0"/>
          <a:ext cx="0" cy="0"/>
          <a:chOff x="0" y="0"/>
          <a:chExt cx="0" cy="0"/>
        </a:xfrm>
      </p:grpSpPr>
      <p:sp>
        <p:nvSpPr>
          <p:cNvPr id="387" name="Google Shape;387;p41"/>
          <p:cNvSpPr txBox="1"/>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rgbClr val="002D45"/>
                </a:solidFill>
                <a:latin typeface="Montserrat"/>
                <a:ea typeface="Montserrat"/>
                <a:cs typeface="Montserrat"/>
                <a:sym typeface="Montserrat"/>
              </a:rPr>
              <a:t>Insights and Key Findings</a:t>
            </a:r>
            <a:endParaRPr sz="2800">
              <a:solidFill>
                <a:srgbClr val="002D45"/>
              </a:solidFill>
              <a:latin typeface="Montserrat"/>
              <a:ea typeface="Montserrat"/>
              <a:cs typeface="Montserrat"/>
              <a:sym typeface="Montserrat"/>
            </a:endParaRPr>
          </a:p>
        </p:txBody>
      </p:sp>
      <p:sp>
        <p:nvSpPr>
          <p:cNvPr id="388" name="Google Shape;388;p41"/>
          <p:cNvSpPr txBox="1"/>
          <p:nvPr/>
        </p:nvSpPr>
        <p:spPr>
          <a:xfrm>
            <a:off x="311700" y="1247150"/>
            <a:ext cx="8520600" cy="3329400"/>
          </a:xfrm>
          <a:prstGeom prst="rect">
            <a:avLst/>
          </a:prstGeom>
          <a:noFill/>
          <a:ln>
            <a:noFill/>
          </a:ln>
        </p:spPr>
        <p:txBody>
          <a:bodyPr anchorCtr="0" anchor="t" bIns="91425" lIns="91425" spcFirstLastPara="1" rIns="91425" wrap="square" tIns="91425">
            <a:noAutofit/>
          </a:bodyPr>
          <a:lstStyle/>
          <a:p>
            <a:pPr indent="-374650" lvl="0" marL="457200" rtl="0" algn="l">
              <a:spcBef>
                <a:spcPts val="0"/>
              </a:spcBef>
              <a:spcAft>
                <a:spcPts val="0"/>
              </a:spcAft>
              <a:buClr>
                <a:schemeClr val="dk2"/>
              </a:buClr>
              <a:buSzPts val="2300"/>
              <a:buFont typeface="Open Sans Light"/>
              <a:buChar char="●"/>
            </a:pPr>
            <a:r>
              <a:rPr lang="en" sz="2300">
                <a:solidFill>
                  <a:schemeClr val="dk1"/>
                </a:solidFill>
                <a:latin typeface="Courier New"/>
                <a:ea typeface="Courier New"/>
                <a:cs typeface="Courier New"/>
                <a:sym typeface="Courier New"/>
              </a:rPr>
              <a:t>g</a:t>
            </a:r>
            <a:r>
              <a:rPr lang="en" sz="2300">
                <a:solidFill>
                  <a:schemeClr val="dk1"/>
                </a:solidFill>
                <a:latin typeface="Courier New"/>
                <a:ea typeface="Courier New"/>
                <a:cs typeface="Courier New"/>
                <a:sym typeface="Courier New"/>
              </a:rPr>
              <a:t>pt-4o-2024-08-06 </a:t>
            </a:r>
            <a:r>
              <a:rPr lang="en" sz="2300">
                <a:solidFill>
                  <a:schemeClr val="dk1"/>
                </a:solidFill>
                <a:latin typeface="Montserrat Light"/>
                <a:ea typeface="Montserrat Light"/>
                <a:cs typeface="Montserrat Light"/>
                <a:sym typeface="Montserrat Light"/>
              </a:rPr>
              <a:t>= low training loss, but high cost</a:t>
            </a:r>
            <a:endParaRPr sz="2300">
              <a:solidFill>
                <a:schemeClr val="dk1"/>
              </a:solidFill>
              <a:latin typeface="Montserrat Light"/>
              <a:ea typeface="Montserrat Light"/>
              <a:cs typeface="Montserrat Light"/>
              <a:sym typeface="Montserrat Light"/>
            </a:endParaRPr>
          </a:p>
          <a:p>
            <a:pPr indent="-374650" lvl="0" marL="457200" rtl="0" algn="l">
              <a:spcBef>
                <a:spcPts val="0"/>
              </a:spcBef>
              <a:spcAft>
                <a:spcPts val="0"/>
              </a:spcAft>
              <a:buClr>
                <a:srgbClr val="434343"/>
              </a:buClr>
              <a:buSzPts val="2300"/>
              <a:buFont typeface="Courier New"/>
              <a:buChar char="●"/>
            </a:pPr>
            <a:r>
              <a:rPr b="1" lang="en" sz="2300">
                <a:solidFill>
                  <a:srgbClr val="434343"/>
                </a:solidFill>
                <a:latin typeface="Courier New"/>
                <a:ea typeface="Courier New"/>
                <a:cs typeface="Courier New"/>
                <a:sym typeface="Courier New"/>
              </a:rPr>
              <a:t>gpt-3.5-turbo-0125 (5 epochs) = low training loss and cost, without over or underfitting</a:t>
            </a:r>
            <a:endParaRPr sz="2300">
              <a:solidFill>
                <a:srgbClr val="434343"/>
              </a:solidFill>
              <a:latin typeface="Montserrat Light"/>
              <a:ea typeface="Montserrat Light"/>
              <a:cs typeface="Montserrat Light"/>
              <a:sym typeface="Montserrat Light"/>
            </a:endParaRPr>
          </a:p>
        </p:txBody>
      </p:sp>
      <p:sp>
        <p:nvSpPr>
          <p:cNvPr id="389" name="Google Shape;389;p41"/>
          <p:cNvSpPr/>
          <p:nvPr/>
        </p:nvSpPr>
        <p:spPr>
          <a:xfrm>
            <a:off x="3433625" y="0"/>
            <a:ext cx="5725000" cy="588425"/>
          </a:xfrm>
          <a:custGeom>
            <a:rect b="b" l="l" r="r" t="t"/>
            <a:pathLst>
              <a:path extrusionOk="0" h="23537" w="229000">
                <a:moveTo>
                  <a:pt x="0" y="0"/>
                </a:moveTo>
                <a:lnTo>
                  <a:pt x="229000" y="0"/>
                </a:lnTo>
                <a:lnTo>
                  <a:pt x="229000" y="23537"/>
                </a:lnTo>
                <a:close/>
              </a:path>
            </a:pathLst>
          </a:custGeom>
          <a:solidFill>
            <a:srgbClr val="0D5CDF"/>
          </a:solidFill>
          <a:ln>
            <a:noFill/>
          </a:ln>
        </p:spPr>
      </p:sp>
      <p:pic>
        <p:nvPicPr>
          <p:cNvPr id="390" name="Google Shape;390;p41"/>
          <p:cNvPicPr preferRelativeResize="0"/>
          <p:nvPr/>
        </p:nvPicPr>
        <p:blipFill>
          <a:blip r:embed="rId5">
            <a:alphaModFix/>
          </a:blip>
          <a:stretch>
            <a:fillRect/>
          </a:stretch>
        </p:blipFill>
        <p:spPr>
          <a:xfrm>
            <a:off x="8057675" y="168525"/>
            <a:ext cx="544500" cy="5445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9" name="Shape 69"/>
        <p:cNvGrpSpPr/>
        <p:nvPr/>
      </p:nvGrpSpPr>
      <p:grpSpPr>
        <a:xfrm>
          <a:off x="0" y="0"/>
          <a:ext cx="0" cy="0"/>
          <a:chOff x="0" y="0"/>
          <a:chExt cx="0" cy="0"/>
        </a:xfrm>
      </p:grpSpPr>
      <p:sp>
        <p:nvSpPr>
          <p:cNvPr id="70" name="Google Shape;70;p15"/>
          <p:cNvSpPr/>
          <p:nvPr/>
        </p:nvSpPr>
        <p:spPr>
          <a:xfrm>
            <a:off x="6984900" y="1730725"/>
            <a:ext cx="1363800" cy="1389000"/>
          </a:xfrm>
          <a:prstGeom prst="rect">
            <a:avLst/>
          </a:prstGeom>
          <a:noFill/>
          <a:ln cap="flat" cmpd="sng" w="38100">
            <a:solidFill>
              <a:srgbClr val="5D009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1" name="Google Shape;71;p15"/>
          <p:cNvSpPr/>
          <p:nvPr/>
        </p:nvSpPr>
        <p:spPr>
          <a:xfrm>
            <a:off x="3770050" y="1973200"/>
            <a:ext cx="1363800" cy="1389000"/>
          </a:xfrm>
          <a:prstGeom prst="rect">
            <a:avLst/>
          </a:prstGeom>
          <a:noFill/>
          <a:ln cap="flat" cmpd="sng" w="38100">
            <a:solidFill>
              <a:srgbClr val="0C57D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2" name="Google Shape;72;p15"/>
          <p:cNvSpPr/>
          <p:nvPr/>
        </p:nvSpPr>
        <p:spPr>
          <a:xfrm>
            <a:off x="872350" y="1779275"/>
            <a:ext cx="1363800" cy="1389000"/>
          </a:xfrm>
          <a:prstGeom prst="rect">
            <a:avLst/>
          </a:prstGeom>
          <a:noFill/>
          <a:ln cap="flat" cmpd="sng" w="38100">
            <a:solidFill>
              <a:srgbClr val="B0000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3" name="Google Shape;73;p15"/>
          <p:cNvSpPr txBox="1"/>
          <p:nvPr/>
        </p:nvSpPr>
        <p:spPr>
          <a:xfrm>
            <a:off x="2991750" y="713050"/>
            <a:ext cx="31605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800">
                <a:solidFill>
                  <a:srgbClr val="002D45"/>
                </a:solidFill>
                <a:latin typeface="Montserrat"/>
                <a:ea typeface="Montserrat"/>
                <a:cs typeface="Montserrat"/>
                <a:sym typeface="Montserrat"/>
              </a:rPr>
              <a:t>Meet </a:t>
            </a:r>
            <a:r>
              <a:rPr lang="en" sz="2800">
                <a:solidFill>
                  <a:srgbClr val="002D45"/>
                </a:solidFill>
                <a:latin typeface="Montserrat"/>
                <a:ea typeface="Montserrat"/>
                <a:cs typeface="Montserrat"/>
                <a:sym typeface="Montserrat"/>
              </a:rPr>
              <a:t>Our Team</a:t>
            </a:r>
            <a:endParaRPr sz="2800">
              <a:solidFill>
                <a:srgbClr val="002D45"/>
              </a:solidFill>
              <a:latin typeface="Montserrat"/>
              <a:ea typeface="Montserrat"/>
              <a:cs typeface="Montserrat"/>
              <a:sym typeface="Montserrat"/>
            </a:endParaRPr>
          </a:p>
        </p:txBody>
      </p:sp>
      <p:sp>
        <p:nvSpPr>
          <p:cNvPr id="74" name="Google Shape;74;p15"/>
          <p:cNvSpPr txBox="1"/>
          <p:nvPr/>
        </p:nvSpPr>
        <p:spPr>
          <a:xfrm>
            <a:off x="547975" y="3472838"/>
            <a:ext cx="2236500" cy="66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300"/>
              </a:spcAft>
              <a:buNone/>
            </a:pPr>
            <a:r>
              <a:rPr b="1" lang="en">
                <a:solidFill>
                  <a:srgbClr val="002A44"/>
                </a:solidFill>
                <a:latin typeface="Open Sans"/>
                <a:ea typeface="Open Sans"/>
                <a:cs typeface="Open Sans"/>
                <a:sym typeface="Open Sans"/>
              </a:rPr>
              <a:t>Zoe Bailey</a:t>
            </a:r>
            <a:br>
              <a:rPr b="1" lang="en">
                <a:solidFill>
                  <a:srgbClr val="002A44"/>
                </a:solidFill>
                <a:latin typeface="Open Sans"/>
                <a:ea typeface="Open Sans"/>
                <a:cs typeface="Open Sans"/>
                <a:sym typeface="Open Sans"/>
              </a:rPr>
            </a:br>
            <a:r>
              <a:rPr lang="en">
                <a:solidFill>
                  <a:srgbClr val="002A44"/>
                </a:solidFill>
                <a:latin typeface="Open Sans Light"/>
                <a:ea typeface="Open Sans Light"/>
                <a:cs typeface="Open Sans Light"/>
                <a:sym typeface="Open Sans Light"/>
              </a:rPr>
              <a:t>West Virginia University</a:t>
            </a:r>
            <a:endParaRPr>
              <a:solidFill>
                <a:srgbClr val="002A44"/>
              </a:solidFill>
              <a:latin typeface="Open Sans Light"/>
              <a:ea typeface="Open Sans Light"/>
              <a:cs typeface="Open Sans Light"/>
              <a:sym typeface="Open Sans Light"/>
            </a:endParaRPr>
          </a:p>
        </p:txBody>
      </p:sp>
      <p:sp>
        <p:nvSpPr>
          <p:cNvPr id="75" name="Google Shape;75;p15"/>
          <p:cNvSpPr txBox="1"/>
          <p:nvPr/>
        </p:nvSpPr>
        <p:spPr>
          <a:xfrm>
            <a:off x="3259176" y="3472840"/>
            <a:ext cx="2588400" cy="66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a:solidFill>
                  <a:srgbClr val="002A44"/>
                </a:solidFill>
                <a:latin typeface="Open Sans"/>
                <a:ea typeface="Open Sans"/>
                <a:cs typeface="Open Sans"/>
                <a:sym typeface="Open Sans"/>
              </a:rPr>
              <a:t>Yomna Elmousalami</a:t>
            </a:r>
            <a:br>
              <a:rPr b="1" lang="en">
                <a:solidFill>
                  <a:srgbClr val="002A44"/>
                </a:solidFill>
                <a:latin typeface="Open Sans"/>
                <a:ea typeface="Open Sans"/>
                <a:cs typeface="Open Sans"/>
                <a:sym typeface="Open Sans"/>
              </a:rPr>
            </a:br>
            <a:r>
              <a:rPr lang="en">
                <a:solidFill>
                  <a:srgbClr val="002A44"/>
                </a:solidFill>
                <a:latin typeface="Open Sans Light"/>
                <a:ea typeface="Open Sans Light"/>
                <a:cs typeface="Open Sans Light"/>
                <a:sym typeface="Open Sans Light"/>
              </a:rPr>
              <a:t>Old Dominion University</a:t>
            </a:r>
            <a:endParaRPr>
              <a:solidFill>
                <a:srgbClr val="002A44"/>
              </a:solidFill>
              <a:latin typeface="Open Sans Light"/>
              <a:ea typeface="Open Sans Light"/>
              <a:cs typeface="Open Sans Light"/>
              <a:sym typeface="Open Sans Light"/>
            </a:endParaRPr>
          </a:p>
          <a:p>
            <a:pPr indent="0" lvl="0" marL="0" rtl="0" algn="ctr">
              <a:spcBef>
                <a:spcPts val="300"/>
              </a:spcBef>
              <a:spcAft>
                <a:spcPts val="300"/>
              </a:spcAft>
              <a:buNone/>
            </a:pPr>
            <a:r>
              <a:t/>
            </a:r>
            <a:endParaRPr b="1">
              <a:solidFill>
                <a:srgbClr val="002A44"/>
              </a:solidFill>
              <a:latin typeface="Open Sans"/>
              <a:ea typeface="Open Sans"/>
              <a:cs typeface="Open Sans"/>
              <a:sym typeface="Open Sans"/>
            </a:endParaRPr>
          </a:p>
        </p:txBody>
      </p:sp>
      <p:sp>
        <p:nvSpPr>
          <p:cNvPr id="76" name="Google Shape;76;p15"/>
          <p:cNvSpPr txBox="1"/>
          <p:nvPr/>
        </p:nvSpPr>
        <p:spPr>
          <a:xfrm>
            <a:off x="6359517" y="3472838"/>
            <a:ext cx="2236500" cy="66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a:solidFill>
                  <a:srgbClr val="002A44"/>
                </a:solidFill>
                <a:latin typeface="Open Sans"/>
                <a:ea typeface="Open Sans"/>
                <a:cs typeface="Open Sans"/>
                <a:sym typeface="Open Sans"/>
              </a:rPr>
              <a:t>Tiffany Fu</a:t>
            </a:r>
            <a:br>
              <a:rPr b="1" lang="en">
                <a:solidFill>
                  <a:srgbClr val="002A44"/>
                </a:solidFill>
                <a:latin typeface="Open Sans"/>
                <a:ea typeface="Open Sans"/>
                <a:cs typeface="Open Sans"/>
                <a:sym typeface="Open Sans"/>
              </a:rPr>
            </a:br>
            <a:r>
              <a:rPr lang="en">
                <a:solidFill>
                  <a:srgbClr val="002A44"/>
                </a:solidFill>
                <a:latin typeface="Open Sans Light"/>
                <a:ea typeface="Open Sans Light"/>
                <a:cs typeface="Open Sans Light"/>
                <a:sym typeface="Open Sans Light"/>
              </a:rPr>
              <a:t>Columbia University</a:t>
            </a:r>
            <a:endParaRPr>
              <a:solidFill>
                <a:srgbClr val="002A44"/>
              </a:solidFill>
              <a:latin typeface="Open Sans Light"/>
              <a:ea typeface="Open Sans Light"/>
              <a:cs typeface="Open Sans Light"/>
              <a:sym typeface="Open Sans Light"/>
            </a:endParaRPr>
          </a:p>
          <a:p>
            <a:pPr indent="0" lvl="0" marL="0" rtl="0" algn="ctr">
              <a:spcBef>
                <a:spcPts val="300"/>
              </a:spcBef>
              <a:spcAft>
                <a:spcPts val="300"/>
              </a:spcAft>
              <a:buNone/>
            </a:pPr>
            <a:r>
              <a:t/>
            </a:r>
            <a:endParaRPr b="1">
              <a:solidFill>
                <a:srgbClr val="002A44"/>
              </a:solidFill>
              <a:latin typeface="Open Sans"/>
              <a:ea typeface="Open Sans"/>
              <a:cs typeface="Open Sans"/>
              <a:sym typeface="Open Sans"/>
            </a:endParaRPr>
          </a:p>
        </p:txBody>
      </p:sp>
      <p:sp>
        <p:nvSpPr>
          <p:cNvPr id="77" name="Google Shape;77;p15"/>
          <p:cNvSpPr/>
          <p:nvPr/>
        </p:nvSpPr>
        <p:spPr>
          <a:xfrm>
            <a:off x="6737135" y="1828276"/>
            <a:ext cx="1481100" cy="14811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Light"/>
              <a:ea typeface="Open Sans Light"/>
              <a:cs typeface="Open Sans Light"/>
              <a:sym typeface="Open Sans Light"/>
            </a:endParaRPr>
          </a:p>
        </p:txBody>
      </p:sp>
      <p:pic>
        <p:nvPicPr>
          <p:cNvPr id="78" name="Google Shape;78;p15"/>
          <p:cNvPicPr preferRelativeResize="0"/>
          <p:nvPr/>
        </p:nvPicPr>
        <p:blipFill rotWithShape="1">
          <a:blip r:embed="rId4">
            <a:alphaModFix/>
          </a:blip>
          <a:srcRect b="0" l="5079" r="31975" t="4725"/>
          <a:stretch/>
        </p:blipFill>
        <p:spPr>
          <a:xfrm rot="5400000">
            <a:off x="974634" y="1868192"/>
            <a:ext cx="1388938" cy="1401309"/>
          </a:xfrm>
          <a:prstGeom prst="rect">
            <a:avLst/>
          </a:prstGeom>
          <a:noFill/>
          <a:ln>
            <a:noFill/>
          </a:ln>
        </p:spPr>
      </p:pic>
      <p:pic>
        <p:nvPicPr>
          <p:cNvPr id="79" name="Google Shape;79;p15"/>
          <p:cNvPicPr preferRelativeResize="0"/>
          <p:nvPr/>
        </p:nvPicPr>
        <p:blipFill rotWithShape="1">
          <a:blip r:embed="rId5">
            <a:alphaModFix/>
          </a:blip>
          <a:srcRect b="28705" l="0" r="0" t="6203"/>
          <a:stretch/>
        </p:blipFill>
        <p:spPr>
          <a:xfrm>
            <a:off x="6737135" y="1828290"/>
            <a:ext cx="1516655" cy="1481114"/>
          </a:xfrm>
          <a:prstGeom prst="rect">
            <a:avLst/>
          </a:prstGeom>
          <a:noFill/>
          <a:ln>
            <a:noFill/>
          </a:ln>
        </p:spPr>
      </p:pic>
      <p:pic>
        <p:nvPicPr>
          <p:cNvPr id="80" name="Google Shape;80;p15"/>
          <p:cNvPicPr preferRelativeResize="0"/>
          <p:nvPr/>
        </p:nvPicPr>
        <p:blipFill>
          <a:blip r:embed="rId6">
            <a:alphaModFix/>
          </a:blip>
          <a:stretch>
            <a:fillRect/>
          </a:stretch>
        </p:blipFill>
        <p:spPr>
          <a:xfrm>
            <a:off x="3870715" y="1873155"/>
            <a:ext cx="1402433" cy="1391386"/>
          </a:xfrm>
          <a:prstGeom prst="rect">
            <a:avLst/>
          </a:prstGeom>
          <a:noFill/>
          <a:ln>
            <a:noFill/>
          </a:ln>
        </p:spPr>
      </p:pic>
      <p:sp>
        <p:nvSpPr>
          <p:cNvPr id="81" name="Google Shape;81;p15"/>
          <p:cNvSpPr/>
          <p:nvPr/>
        </p:nvSpPr>
        <p:spPr>
          <a:xfrm>
            <a:off x="3433625" y="0"/>
            <a:ext cx="5725000" cy="588425"/>
          </a:xfrm>
          <a:custGeom>
            <a:rect b="b" l="l" r="r" t="t"/>
            <a:pathLst>
              <a:path extrusionOk="0" h="23537" w="229000">
                <a:moveTo>
                  <a:pt x="0" y="0"/>
                </a:moveTo>
                <a:lnTo>
                  <a:pt x="229000" y="0"/>
                </a:lnTo>
                <a:lnTo>
                  <a:pt x="229000" y="23537"/>
                </a:lnTo>
                <a:close/>
              </a:path>
            </a:pathLst>
          </a:custGeom>
          <a:solidFill>
            <a:srgbClr val="0D5CDF"/>
          </a:solidFill>
          <a:ln>
            <a:noFill/>
          </a:ln>
        </p:spPr>
      </p:sp>
      <p:pic>
        <p:nvPicPr>
          <p:cNvPr id="82" name="Google Shape;82;p15"/>
          <p:cNvPicPr preferRelativeResize="0"/>
          <p:nvPr/>
        </p:nvPicPr>
        <p:blipFill>
          <a:blip r:embed="rId7">
            <a:alphaModFix/>
          </a:blip>
          <a:stretch>
            <a:fillRect/>
          </a:stretch>
        </p:blipFill>
        <p:spPr>
          <a:xfrm>
            <a:off x="8057675" y="168525"/>
            <a:ext cx="544500" cy="54452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94" name="Shape 394"/>
        <p:cNvGrpSpPr/>
        <p:nvPr/>
      </p:nvGrpSpPr>
      <p:grpSpPr>
        <a:xfrm>
          <a:off x="0" y="0"/>
          <a:ext cx="0" cy="0"/>
          <a:chOff x="0" y="0"/>
          <a:chExt cx="0" cy="0"/>
        </a:xfrm>
      </p:grpSpPr>
      <p:sp>
        <p:nvSpPr>
          <p:cNvPr id="395" name="Google Shape;395;p42"/>
          <p:cNvSpPr txBox="1"/>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rgbClr val="002D45"/>
                </a:solidFill>
                <a:latin typeface="Montserrat"/>
                <a:ea typeface="Montserrat"/>
                <a:cs typeface="Montserrat"/>
                <a:sym typeface="Montserrat"/>
              </a:rPr>
              <a:t>Implementation</a:t>
            </a:r>
            <a:endParaRPr sz="2800">
              <a:solidFill>
                <a:srgbClr val="002D45"/>
              </a:solidFill>
              <a:latin typeface="Montserrat"/>
              <a:ea typeface="Montserrat"/>
              <a:cs typeface="Montserrat"/>
              <a:sym typeface="Montserrat"/>
            </a:endParaRPr>
          </a:p>
        </p:txBody>
      </p:sp>
      <p:sp>
        <p:nvSpPr>
          <p:cNvPr id="396" name="Google Shape;396;p42"/>
          <p:cNvSpPr txBox="1"/>
          <p:nvPr/>
        </p:nvSpPr>
        <p:spPr>
          <a:xfrm>
            <a:off x="311700" y="1247150"/>
            <a:ext cx="8520600" cy="3329400"/>
          </a:xfrm>
          <a:prstGeom prst="rect">
            <a:avLst/>
          </a:prstGeom>
          <a:noFill/>
          <a:ln>
            <a:noFill/>
          </a:ln>
        </p:spPr>
        <p:txBody>
          <a:bodyPr anchorCtr="0" anchor="t" bIns="91425" lIns="91425" spcFirstLastPara="1" rIns="91425" wrap="square" tIns="91425">
            <a:noAutofit/>
          </a:bodyPr>
          <a:lstStyle/>
          <a:p>
            <a:pPr indent="-374650" lvl="0" marL="457200" rtl="0" algn="l">
              <a:lnSpc>
                <a:spcPct val="115000"/>
              </a:lnSpc>
              <a:spcBef>
                <a:spcPts val="0"/>
              </a:spcBef>
              <a:spcAft>
                <a:spcPts val="0"/>
              </a:spcAft>
              <a:buClr>
                <a:schemeClr val="dk2"/>
              </a:buClr>
              <a:buSzPts val="2300"/>
              <a:buFont typeface="Open Sans Light"/>
              <a:buChar char="●"/>
            </a:pPr>
            <a:r>
              <a:rPr lang="en" sz="2300">
                <a:solidFill>
                  <a:schemeClr val="dk2"/>
                </a:solidFill>
                <a:latin typeface="Open Sans Light"/>
                <a:ea typeface="Open Sans Light"/>
                <a:cs typeface="Open Sans Light"/>
                <a:sym typeface="Open Sans Light"/>
              </a:rPr>
              <a:t>Users can type in text or upload a pdf of a </a:t>
            </a:r>
            <a:r>
              <a:rPr lang="en" sz="2300">
                <a:solidFill>
                  <a:schemeClr val="dk2"/>
                </a:solidFill>
                <a:latin typeface="Open Sans Light"/>
                <a:ea typeface="Open Sans Light"/>
                <a:cs typeface="Open Sans Light"/>
                <a:sym typeface="Open Sans Light"/>
              </a:rPr>
              <a:t>chronology</a:t>
            </a:r>
            <a:endParaRPr sz="2300">
              <a:solidFill>
                <a:schemeClr val="dk2"/>
              </a:solidFill>
              <a:latin typeface="Open Sans Light"/>
              <a:ea typeface="Open Sans Light"/>
              <a:cs typeface="Open Sans Light"/>
              <a:sym typeface="Open Sans Light"/>
            </a:endParaRPr>
          </a:p>
          <a:p>
            <a:pPr indent="-374650" lvl="0" marL="457200" rtl="0" algn="l">
              <a:lnSpc>
                <a:spcPct val="115000"/>
              </a:lnSpc>
              <a:spcBef>
                <a:spcPts val="0"/>
              </a:spcBef>
              <a:spcAft>
                <a:spcPts val="0"/>
              </a:spcAft>
              <a:buClr>
                <a:schemeClr val="dk2"/>
              </a:buClr>
              <a:buSzPts val="2300"/>
              <a:buFont typeface="Open Sans Light"/>
              <a:buChar char="●"/>
            </a:pPr>
            <a:r>
              <a:rPr lang="en" sz="2300">
                <a:solidFill>
                  <a:schemeClr val="dk2"/>
                </a:solidFill>
                <a:latin typeface="Open Sans Light"/>
                <a:ea typeface="Open Sans Light"/>
                <a:cs typeface="Open Sans Light"/>
                <a:sym typeface="Open Sans Light"/>
              </a:rPr>
              <a:t>Once button “generate chronology” is clicked: </a:t>
            </a:r>
            <a:endParaRPr sz="2300">
              <a:solidFill>
                <a:schemeClr val="dk2"/>
              </a:solidFill>
              <a:latin typeface="Open Sans Light"/>
              <a:ea typeface="Open Sans Light"/>
              <a:cs typeface="Open Sans Light"/>
              <a:sym typeface="Open Sans Light"/>
            </a:endParaRPr>
          </a:p>
          <a:p>
            <a:pPr indent="-374650" lvl="0" marL="914400" rtl="0" algn="l">
              <a:lnSpc>
                <a:spcPct val="115000"/>
              </a:lnSpc>
              <a:spcBef>
                <a:spcPts val="0"/>
              </a:spcBef>
              <a:spcAft>
                <a:spcPts val="0"/>
              </a:spcAft>
              <a:buClr>
                <a:schemeClr val="dk2"/>
              </a:buClr>
              <a:buSzPts val="2300"/>
              <a:buFont typeface="Open Sans Light"/>
              <a:buChar char="-"/>
            </a:pPr>
            <a:r>
              <a:rPr lang="en" sz="2300">
                <a:solidFill>
                  <a:schemeClr val="dk2"/>
                </a:solidFill>
                <a:latin typeface="Open Sans Light"/>
                <a:ea typeface="Open Sans Light"/>
                <a:cs typeface="Open Sans Light"/>
                <a:sym typeface="Open Sans Light"/>
              </a:rPr>
              <a:t>Physical text chronology is created </a:t>
            </a:r>
            <a:endParaRPr sz="2300">
              <a:solidFill>
                <a:schemeClr val="dk2"/>
              </a:solidFill>
              <a:latin typeface="Open Sans Light"/>
              <a:ea typeface="Open Sans Light"/>
              <a:cs typeface="Open Sans Light"/>
              <a:sym typeface="Open Sans Light"/>
            </a:endParaRPr>
          </a:p>
          <a:p>
            <a:pPr indent="-374650" lvl="0" marL="914400" rtl="0" algn="l">
              <a:lnSpc>
                <a:spcPct val="115000"/>
              </a:lnSpc>
              <a:spcBef>
                <a:spcPts val="0"/>
              </a:spcBef>
              <a:spcAft>
                <a:spcPts val="0"/>
              </a:spcAft>
              <a:buClr>
                <a:schemeClr val="dk2"/>
              </a:buClr>
              <a:buSzPts val="2300"/>
              <a:buFont typeface="Open Sans Light"/>
              <a:buChar char="-"/>
            </a:pPr>
            <a:r>
              <a:rPr lang="en" sz="2300">
                <a:solidFill>
                  <a:schemeClr val="dk2"/>
                </a:solidFill>
                <a:latin typeface="Open Sans Light"/>
                <a:ea typeface="Open Sans Light"/>
                <a:cs typeface="Open Sans Light"/>
                <a:sym typeface="Open Sans Light"/>
              </a:rPr>
              <a:t>Download a visual timeline of the chronology.</a:t>
            </a:r>
            <a:endParaRPr sz="2300">
              <a:solidFill>
                <a:schemeClr val="dk2"/>
              </a:solidFill>
              <a:latin typeface="Open Sans Light"/>
              <a:ea typeface="Open Sans Light"/>
              <a:cs typeface="Open Sans Light"/>
              <a:sym typeface="Open Sans Light"/>
            </a:endParaRPr>
          </a:p>
        </p:txBody>
      </p:sp>
      <p:sp>
        <p:nvSpPr>
          <p:cNvPr id="397" name="Google Shape;397;p42"/>
          <p:cNvSpPr/>
          <p:nvPr/>
        </p:nvSpPr>
        <p:spPr>
          <a:xfrm>
            <a:off x="3433625" y="0"/>
            <a:ext cx="5725000" cy="588425"/>
          </a:xfrm>
          <a:custGeom>
            <a:rect b="b" l="l" r="r" t="t"/>
            <a:pathLst>
              <a:path extrusionOk="0" h="23537" w="229000">
                <a:moveTo>
                  <a:pt x="0" y="0"/>
                </a:moveTo>
                <a:lnTo>
                  <a:pt x="229000" y="0"/>
                </a:lnTo>
                <a:lnTo>
                  <a:pt x="229000" y="23537"/>
                </a:lnTo>
                <a:close/>
              </a:path>
            </a:pathLst>
          </a:custGeom>
          <a:solidFill>
            <a:srgbClr val="B00008"/>
          </a:solidFill>
          <a:ln>
            <a:noFill/>
          </a:ln>
        </p:spPr>
      </p:sp>
      <p:pic>
        <p:nvPicPr>
          <p:cNvPr id="398" name="Google Shape;398;p42"/>
          <p:cNvPicPr preferRelativeResize="0"/>
          <p:nvPr/>
        </p:nvPicPr>
        <p:blipFill>
          <a:blip r:embed="rId4">
            <a:alphaModFix/>
          </a:blip>
          <a:stretch>
            <a:fillRect/>
          </a:stretch>
        </p:blipFill>
        <p:spPr>
          <a:xfrm>
            <a:off x="8057675" y="168525"/>
            <a:ext cx="544500" cy="54452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02" name="Shape 402"/>
        <p:cNvGrpSpPr/>
        <p:nvPr/>
      </p:nvGrpSpPr>
      <p:grpSpPr>
        <a:xfrm>
          <a:off x="0" y="0"/>
          <a:ext cx="0" cy="0"/>
          <a:chOff x="0" y="0"/>
          <a:chExt cx="0" cy="0"/>
        </a:xfrm>
      </p:grpSpPr>
      <p:sp>
        <p:nvSpPr>
          <p:cNvPr id="403" name="Google Shape;403;p43"/>
          <p:cNvSpPr/>
          <p:nvPr/>
        </p:nvSpPr>
        <p:spPr>
          <a:xfrm>
            <a:off x="-14050" y="-2200"/>
            <a:ext cx="9172100" cy="5147900"/>
          </a:xfrm>
          <a:custGeom>
            <a:rect b="b" l="l" r="r" t="t"/>
            <a:pathLst>
              <a:path extrusionOk="0" h="205916" w="366884">
                <a:moveTo>
                  <a:pt x="562" y="0"/>
                </a:moveTo>
                <a:lnTo>
                  <a:pt x="135685" y="0"/>
                </a:lnTo>
                <a:lnTo>
                  <a:pt x="366884" y="24159"/>
                </a:lnTo>
                <a:lnTo>
                  <a:pt x="366603" y="205635"/>
                </a:lnTo>
                <a:lnTo>
                  <a:pt x="0" y="205916"/>
                </a:lnTo>
                <a:close/>
              </a:path>
            </a:pathLst>
          </a:custGeom>
          <a:solidFill>
            <a:srgbClr val="0D5CDF"/>
          </a:solidFill>
          <a:ln>
            <a:noFill/>
          </a:ln>
        </p:spPr>
      </p:sp>
      <p:pic>
        <p:nvPicPr>
          <p:cNvPr id="404" name="Google Shape;404;p43"/>
          <p:cNvPicPr preferRelativeResize="0"/>
          <p:nvPr/>
        </p:nvPicPr>
        <p:blipFill>
          <a:blip r:embed="rId4">
            <a:alphaModFix/>
          </a:blip>
          <a:stretch>
            <a:fillRect/>
          </a:stretch>
        </p:blipFill>
        <p:spPr>
          <a:xfrm>
            <a:off x="8057675" y="168525"/>
            <a:ext cx="544500" cy="544525"/>
          </a:xfrm>
          <a:prstGeom prst="rect">
            <a:avLst/>
          </a:prstGeom>
          <a:noFill/>
          <a:ln>
            <a:noFill/>
          </a:ln>
        </p:spPr>
      </p:pic>
      <p:sp>
        <p:nvSpPr>
          <p:cNvPr id="405" name="Google Shape;405;p43"/>
          <p:cNvSpPr txBox="1"/>
          <p:nvPr/>
        </p:nvSpPr>
        <p:spPr>
          <a:xfrm>
            <a:off x="311700" y="905256"/>
            <a:ext cx="8520600" cy="40413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2800">
                <a:solidFill>
                  <a:schemeClr val="lt1"/>
                </a:solidFill>
                <a:latin typeface="Montserrat"/>
                <a:ea typeface="Montserrat"/>
                <a:cs typeface="Montserrat"/>
                <a:sym typeface="Montserrat"/>
              </a:rPr>
              <a:t>Final Thoughts</a:t>
            </a:r>
            <a:endParaRPr sz="2800">
              <a:solidFill>
                <a:schemeClr val="lt1"/>
              </a:solidFill>
              <a:latin typeface="Montserrat"/>
              <a:ea typeface="Montserrat"/>
              <a:cs typeface="Montserrat"/>
              <a:sym typeface="Montserrat"/>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4">
            <a:alphaModFix/>
          </a:blip>
          <a:stretch>
            <a:fillRect/>
          </a:stretch>
        </a:blipFill>
      </p:bgPr>
    </p:bg>
    <p:spTree>
      <p:nvGrpSpPr>
        <p:cNvPr id="409" name="Shape 409"/>
        <p:cNvGrpSpPr/>
        <p:nvPr/>
      </p:nvGrpSpPr>
      <p:grpSpPr>
        <a:xfrm>
          <a:off x="0" y="0"/>
          <a:ext cx="0" cy="0"/>
          <a:chOff x="0" y="0"/>
          <a:chExt cx="0" cy="0"/>
        </a:xfrm>
      </p:grpSpPr>
      <p:sp>
        <p:nvSpPr>
          <p:cNvPr id="410" name="Google Shape;410;p44"/>
          <p:cNvSpPr txBox="1"/>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rgbClr val="002D45"/>
                </a:solidFill>
                <a:latin typeface="Montserrat"/>
                <a:ea typeface="Montserrat"/>
                <a:cs typeface="Montserrat"/>
                <a:sym typeface="Montserrat"/>
              </a:rPr>
              <a:t>What We Learned</a:t>
            </a:r>
            <a:endParaRPr sz="2800">
              <a:solidFill>
                <a:srgbClr val="002D45"/>
              </a:solidFill>
              <a:latin typeface="Montserrat"/>
              <a:ea typeface="Montserrat"/>
              <a:cs typeface="Montserrat"/>
              <a:sym typeface="Montserrat"/>
            </a:endParaRPr>
          </a:p>
        </p:txBody>
      </p:sp>
      <p:sp>
        <p:nvSpPr>
          <p:cNvPr id="411" name="Google Shape;411;p44"/>
          <p:cNvSpPr txBox="1"/>
          <p:nvPr/>
        </p:nvSpPr>
        <p:spPr>
          <a:xfrm>
            <a:off x="311700" y="1247150"/>
            <a:ext cx="8520600" cy="3329400"/>
          </a:xfrm>
          <a:prstGeom prst="rect">
            <a:avLst/>
          </a:prstGeom>
          <a:noFill/>
          <a:ln>
            <a:noFill/>
          </a:ln>
        </p:spPr>
        <p:txBody>
          <a:bodyPr anchorCtr="0" anchor="t" bIns="91425" lIns="91425" spcFirstLastPara="1" rIns="91425" wrap="square" tIns="91425">
            <a:noAutofit/>
          </a:bodyPr>
          <a:lstStyle/>
          <a:p>
            <a:pPr indent="-374650" lvl="0" marL="457200" rtl="0" algn="l">
              <a:lnSpc>
                <a:spcPct val="115000"/>
              </a:lnSpc>
              <a:spcBef>
                <a:spcPts val="0"/>
              </a:spcBef>
              <a:spcAft>
                <a:spcPts val="0"/>
              </a:spcAft>
              <a:buClr>
                <a:schemeClr val="dk2"/>
              </a:buClr>
              <a:buSzPts val="2300"/>
              <a:buFont typeface="Montserrat Light"/>
              <a:buChar char="●"/>
            </a:pPr>
            <a:r>
              <a:rPr lang="en" sz="2300">
                <a:solidFill>
                  <a:schemeClr val="dk2"/>
                </a:solidFill>
                <a:latin typeface="Montserrat Light"/>
                <a:ea typeface="Montserrat Light"/>
                <a:cs typeface="Montserrat Light"/>
                <a:sym typeface="Montserrat Light"/>
              </a:rPr>
              <a:t>How to effectively Prompt Engineer</a:t>
            </a:r>
            <a:endParaRPr sz="2300">
              <a:solidFill>
                <a:schemeClr val="dk2"/>
              </a:solidFill>
              <a:latin typeface="Montserrat Light"/>
              <a:ea typeface="Montserrat Light"/>
              <a:cs typeface="Montserrat Light"/>
              <a:sym typeface="Montserrat Light"/>
            </a:endParaRPr>
          </a:p>
          <a:p>
            <a:pPr indent="-374650" lvl="0" marL="457200" rtl="0" algn="l">
              <a:lnSpc>
                <a:spcPct val="115000"/>
              </a:lnSpc>
              <a:spcBef>
                <a:spcPts val="0"/>
              </a:spcBef>
              <a:spcAft>
                <a:spcPts val="0"/>
              </a:spcAft>
              <a:buClr>
                <a:schemeClr val="dk2"/>
              </a:buClr>
              <a:buSzPts val="2300"/>
              <a:buFont typeface="Montserrat Light"/>
              <a:buChar char="●"/>
            </a:pPr>
            <a:r>
              <a:rPr lang="en" sz="2300">
                <a:solidFill>
                  <a:schemeClr val="dk2"/>
                </a:solidFill>
                <a:latin typeface="Montserrat Light"/>
                <a:ea typeface="Montserrat Light"/>
                <a:cs typeface="Montserrat Light"/>
                <a:sym typeface="Montserrat Light"/>
              </a:rPr>
              <a:t>How different hyperparameters affect the cost</a:t>
            </a:r>
            <a:endParaRPr sz="2300">
              <a:solidFill>
                <a:schemeClr val="dk2"/>
              </a:solidFill>
              <a:latin typeface="Montserrat Light"/>
              <a:ea typeface="Montserrat Light"/>
              <a:cs typeface="Montserrat Light"/>
              <a:sym typeface="Montserrat Light"/>
            </a:endParaRPr>
          </a:p>
          <a:p>
            <a:pPr indent="-374650" lvl="0" marL="457200" rtl="0" algn="l">
              <a:lnSpc>
                <a:spcPct val="115000"/>
              </a:lnSpc>
              <a:spcBef>
                <a:spcPts val="0"/>
              </a:spcBef>
              <a:spcAft>
                <a:spcPts val="0"/>
              </a:spcAft>
              <a:buClr>
                <a:schemeClr val="dk2"/>
              </a:buClr>
              <a:buSzPts val="2300"/>
              <a:buFont typeface="Montserrat Light"/>
              <a:buChar char="●"/>
            </a:pPr>
            <a:r>
              <a:rPr lang="en" sz="2300">
                <a:solidFill>
                  <a:schemeClr val="dk2"/>
                </a:solidFill>
                <a:latin typeface="Montserrat Light"/>
                <a:ea typeface="Montserrat Light"/>
                <a:cs typeface="Montserrat Light"/>
                <a:sym typeface="Montserrat Light"/>
              </a:rPr>
              <a:t>New legal terms :)</a:t>
            </a:r>
            <a:endParaRPr sz="2300">
              <a:solidFill>
                <a:schemeClr val="dk2"/>
              </a:solidFill>
              <a:latin typeface="Montserrat Light"/>
              <a:ea typeface="Montserrat Light"/>
              <a:cs typeface="Montserrat Light"/>
              <a:sym typeface="Montserrat Light"/>
            </a:endParaRPr>
          </a:p>
        </p:txBody>
      </p:sp>
      <p:sp>
        <p:nvSpPr>
          <p:cNvPr id="412" name="Google Shape;412;p44"/>
          <p:cNvSpPr/>
          <p:nvPr/>
        </p:nvSpPr>
        <p:spPr>
          <a:xfrm>
            <a:off x="3433625" y="0"/>
            <a:ext cx="5725000" cy="588425"/>
          </a:xfrm>
          <a:custGeom>
            <a:rect b="b" l="l" r="r" t="t"/>
            <a:pathLst>
              <a:path extrusionOk="0" h="23537" w="229000">
                <a:moveTo>
                  <a:pt x="0" y="0"/>
                </a:moveTo>
                <a:lnTo>
                  <a:pt x="229000" y="0"/>
                </a:lnTo>
                <a:lnTo>
                  <a:pt x="229000" y="23537"/>
                </a:lnTo>
                <a:close/>
              </a:path>
            </a:pathLst>
          </a:custGeom>
          <a:solidFill>
            <a:srgbClr val="B00008"/>
          </a:solidFill>
          <a:ln>
            <a:noFill/>
          </a:ln>
        </p:spPr>
      </p:sp>
      <p:pic>
        <p:nvPicPr>
          <p:cNvPr id="413" name="Google Shape;413;p44"/>
          <p:cNvPicPr preferRelativeResize="0"/>
          <p:nvPr/>
        </p:nvPicPr>
        <p:blipFill>
          <a:blip r:embed="rId5">
            <a:alphaModFix/>
          </a:blip>
          <a:stretch>
            <a:fillRect/>
          </a:stretch>
        </p:blipFill>
        <p:spPr>
          <a:xfrm>
            <a:off x="8057675" y="168525"/>
            <a:ext cx="544500" cy="54452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4">
            <a:alphaModFix/>
          </a:blip>
          <a:stretch>
            <a:fillRect/>
          </a:stretch>
        </a:blipFill>
      </p:bgPr>
    </p:bg>
    <p:spTree>
      <p:nvGrpSpPr>
        <p:cNvPr id="417" name="Shape 417"/>
        <p:cNvGrpSpPr/>
        <p:nvPr/>
      </p:nvGrpSpPr>
      <p:grpSpPr>
        <a:xfrm>
          <a:off x="0" y="0"/>
          <a:ext cx="0" cy="0"/>
          <a:chOff x="0" y="0"/>
          <a:chExt cx="0" cy="0"/>
        </a:xfrm>
      </p:grpSpPr>
      <p:sp>
        <p:nvSpPr>
          <p:cNvPr id="418" name="Google Shape;418;p45"/>
          <p:cNvSpPr txBox="1"/>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rgbClr val="002D45"/>
                </a:solidFill>
                <a:latin typeface="Montserrat"/>
                <a:ea typeface="Montserrat"/>
                <a:cs typeface="Montserrat"/>
                <a:sym typeface="Montserrat"/>
              </a:rPr>
              <a:t>Potential Next Steps</a:t>
            </a:r>
            <a:endParaRPr sz="2800">
              <a:solidFill>
                <a:srgbClr val="002D45"/>
              </a:solidFill>
              <a:latin typeface="Montserrat"/>
              <a:ea typeface="Montserrat"/>
              <a:cs typeface="Montserrat"/>
              <a:sym typeface="Montserrat"/>
            </a:endParaRPr>
          </a:p>
        </p:txBody>
      </p:sp>
      <p:sp>
        <p:nvSpPr>
          <p:cNvPr id="419" name="Google Shape;419;p45"/>
          <p:cNvSpPr txBox="1"/>
          <p:nvPr/>
        </p:nvSpPr>
        <p:spPr>
          <a:xfrm>
            <a:off x="311700" y="1247150"/>
            <a:ext cx="8520600" cy="3329400"/>
          </a:xfrm>
          <a:prstGeom prst="rect">
            <a:avLst/>
          </a:prstGeom>
          <a:noFill/>
          <a:ln>
            <a:noFill/>
          </a:ln>
        </p:spPr>
        <p:txBody>
          <a:bodyPr anchorCtr="0" anchor="t" bIns="91425" lIns="91425" spcFirstLastPara="1" rIns="91425" wrap="square" tIns="91425">
            <a:noAutofit/>
          </a:bodyPr>
          <a:lstStyle/>
          <a:p>
            <a:pPr indent="-374650" lvl="0" marL="457200" rtl="0" algn="l">
              <a:lnSpc>
                <a:spcPct val="115000"/>
              </a:lnSpc>
              <a:spcBef>
                <a:spcPts val="0"/>
              </a:spcBef>
              <a:spcAft>
                <a:spcPts val="0"/>
              </a:spcAft>
              <a:buClr>
                <a:schemeClr val="dk2"/>
              </a:buClr>
              <a:buSzPts val="2300"/>
              <a:buFont typeface="Montserrat Light"/>
              <a:buChar char="●"/>
            </a:pPr>
            <a:r>
              <a:rPr lang="en" sz="2300">
                <a:solidFill>
                  <a:schemeClr val="dk2"/>
                </a:solidFill>
                <a:latin typeface="Montserrat Light"/>
                <a:ea typeface="Montserrat Light"/>
                <a:cs typeface="Montserrat Light"/>
                <a:sym typeface="Montserrat Light"/>
              </a:rPr>
              <a:t>Continue to Finetune to find optimal hyperparameters</a:t>
            </a:r>
            <a:endParaRPr sz="2300">
              <a:solidFill>
                <a:schemeClr val="dk2"/>
              </a:solidFill>
              <a:latin typeface="Montserrat Light"/>
              <a:ea typeface="Montserrat Light"/>
              <a:cs typeface="Montserrat Light"/>
              <a:sym typeface="Montserrat Light"/>
            </a:endParaRPr>
          </a:p>
          <a:p>
            <a:pPr indent="-374650" lvl="0" marL="457200" rtl="0" algn="l">
              <a:lnSpc>
                <a:spcPct val="115000"/>
              </a:lnSpc>
              <a:spcBef>
                <a:spcPts val="0"/>
              </a:spcBef>
              <a:spcAft>
                <a:spcPts val="0"/>
              </a:spcAft>
              <a:buClr>
                <a:schemeClr val="dk2"/>
              </a:buClr>
              <a:buSzPts val="2300"/>
              <a:buFont typeface="Montserrat Light"/>
              <a:buChar char="●"/>
            </a:pPr>
            <a:r>
              <a:rPr lang="en" sz="2300">
                <a:solidFill>
                  <a:schemeClr val="dk2"/>
                </a:solidFill>
                <a:latin typeface="Montserrat Light"/>
                <a:ea typeface="Montserrat Light"/>
                <a:cs typeface="Montserrat Light"/>
                <a:sym typeface="Montserrat Light"/>
              </a:rPr>
              <a:t>Continue to find the best prompt for prompt engineering </a:t>
            </a:r>
            <a:endParaRPr sz="2300">
              <a:solidFill>
                <a:schemeClr val="dk2"/>
              </a:solidFill>
              <a:latin typeface="Montserrat Light"/>
              <a:ea typeface="Montserrat Light"/>
              <a:cs typeface="Montserrat Light"/>
              <a:sym typeface="Montserrat Light"/>
            </a:endParaRPr>
          </a:p>
          <a:p>
            <a:pPr indent="-374650" lvl="0" marL="457200" rtl="0" algn="l">
              <a:lnSpc>
                <a:spcPct val="115000"/>
              </a:lnSpc>
              <a:spcBef>
                <a:spcPts val="0"/>
              </a:spcBef>
              <a:spcAft>
                <a:spcPts val="0"/>
              </a:spcAft>
              <a:buClr>
                <a:schemeClr val="dk2"/>
              </a:buClr>
              <a:buSzPts val="2300"/>
              <a:buFont typeface="Montserrat Light"/>
              <a:buChar char="●"/>
            </a:pPr>
            <a:r>
              <a:rPr lang="en" sz="2300">
                <a:solidFill>
                  <a:schemeClr val="dk2"/>
                </a:solidFill>
                <a:latin typeface="Montserrat Light"/>
                <a:ea typeface="Montserrat Light"/>
                <a:cs typeface="Montserrat Light"/>
                <a:sym typeface="Montserrat Light"/>
              </a:rPr>
              <a:t>Add a validation set </a:t>
            </a:r>
            <a:endParaRPr sz="2300">
              <a:solidFill>
                <a:schemeClr val="dk2"/>
              </a:solidFill>
              <a:latin typeface="Montserrat Light"/>
              <a:ea typeface="Montserrat Light"/>
              <a:cs typeface="Montserrat Light"/>
              <a:sym typeface="Montserrat Light"/>
            </a:endParaRPr>
          </a:p>
          <a:p>
            <a:pPr indent="-374650" lvl="0" marL="457200" rtl="0" algn="l">
              <a:lnSpc>
                <a:spcPct val="115000"/>
              </a:lnSpc>
              <a:spcBef>
                <a:spcPts val="0"/>
              </a:spcBef>
              <a:spcAft>
                <a:spcPts val="0"/>
              </a:spcAft>
              <a:buClr>
                <a:schemeClr val="dk2"/>
              </a:buClr>
              <a:buSzPts val="2300"/>
              <a:buFont typeface="Montserrat Light"/>
              <a:buChar char="●"/>
            </a:pPr>
            <a:r>
              <a:rPr lang="en" sz="2300">
                <a:solidFill>
                  <a:schemeClr val="dk2"/>
                </a:solidFill>
                <a:latin typeface="Montserrat Light"/>
                <a:ea typeface="Montserrat Light"/>
                <a:cs typeface="Montserrat Light"/>
                <a:sym typeface="Montserrat Light"/>
              </a:rPr>
              <a:t>Try out different LLM models</a:t>
            </a:r>
            <a:endParaRPr sz="2300">
              <a:solidFill>
                <a:schemeClr val="dk2"/>
              </a:solidFill>
              <a:latin typeface="Montserrat Light"/>
              <a:ea typeface="Montserrat Light"/>
              <a:cs typeface="Montserrat Light"/>
              <a:sym typeface="Montserrat Light"/>
            </a:endParaRPr>
          </a:p>
        </p:txBody>
      </p:sp>
      <p:sp>
        <p:nvSpPr>
          <p:cNvPr id="420" name="Google Shape;420;p45"/>
          <p:cNvSpPr/>
          <p:nvPr/>
        </p:nvSpPr>
        <p:spPr>
          <a:xfrm>
            <a:off x="3433625" y="0"/>
            <a:ext cx="5725000" cy="588425"/>
          </a:xfrm>
          <a:custGeom>
            <a:rect b="b" l="l" r="r" t="t"/>
            <a:pathLst>
              <a:path extrusionOk="0" h="23537" w="229000">
                <a:moveTo>
                  <a:pt x="0" y="0"/>
                </a:moveTo>
                <a:lnTo>
                  <a:pt x="229000" y="0"/>
                </a:lnTo>
                <a:lnTo>
                  <a:pt x="229000" y="23537"/>
                </a:lnTo>
                <a:close/>
              </a:path>
            </a:pathLst>
          </a:custGeom>
          <a:solidFill>
            <a:srgbClr val="0D5CDF"/>
          </a:solidFill>
          <a:ln>
            <a:noFill/>
          </a:ln>
        </p:spPr>
      </p:sp>
      <p:pic>
        <p:nvPicPr>
          <p:cNvPr id="421" name="Google Shape;421;p45"/>
          <p:cNvPicPr preferRelativeResize="0"/>
          <p:nvPr/>
        </p:nvPicPr>
        <p:blipFill>
          <a:blip r:embed="rId5">
            <a:alphaModFix/>
          </a:blip>
          <a:stretch>
            <a:fillRect/>
          </a:stretch>
        </p:blipFill>
        <p:spPr>
          <a:xfrm>
            <a:off x="8057675" y="168525"/>
            <a:ext cx="544500" cy="54452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25" name="Shape 425"/>
        <p:cNvGrpSpPr/>
        <p:nvPr/>
      </p:nvGrpSpPr>
      <p:grpSpPr>
        <a:xfrm>
          <a:off x="0" y="0"/>
          <a:ext cx="0" cy="0"/>
          <a:chOff x="0" y="0"/>
          <a:chExt cx="0" cy="0"/>
        </a:xfrm>
      </p:grpSpPr>
      <p:sp>
        <p:nvSpPr>
          <p:cNvPr id="426" name="Google Shape;426;p46"/>
          <p:cNvSpPr/>
          <p:nvPr/>
        </p:nvSpPr>
        <p:spPr>
          <a:xfrm>
            <a:off x="-14050" y="-2200"/>
            <a:ext cx="9172100" cy="5147900"/>
          </a:xfrm>
          <a:custGeom>
            <a:rect b="b" l="l" r="r" t="t"/>
            <a:pathLst>
              <a:path extrusionOk="0" h="205916" w="366884">
                <a:moveTo>
                  <a:pt x="562" y="0"/>
                </a:moveTo>
                <a:lnTo>
                  <a:pt x="135685" y="0"/>
                </a:lnTo>
                <a:lnTo>
                  <a:pt x="366884" y="24159"/>
                </a:lnTo>
                <a:lnTo>
                  <a:pt x="366603" y="205635"/>
                </a:lnTo>
                <a:lnTo>
                  <a:pt x="0" y="205916"/>
                </a:lnTo>
                <a:close/>
              </a:path>
            </a:pathLst>
          </a:custGeom>
          <a:solidFill>
            <a:srgbClr val="B00008"/>
          </a:solidFill>
          <a:ln>
            <a:noFill/>
          </a:ln>
        </p:spPr>
      </p:sp>
      <p:sp>
        <p:nvSpPr>
          <p:cNvPr id="427" name="Google Shape;427;p46"/>
          <p:cNvSpPr txBox="1"/>
          <p:nvPr/>
        </p:nvSpPr>
        <p:spPr>
          <a:xfrm>
            <a:off x="311700" y="4340255"/>
            <a:ext cx="8520600" cy="6063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3200" u="sng">
                <a:solidFill>
                  <a:schemeClr val="lt2"/>
                </a:solidFill>
                <a:latin typeface="Montserrat"/>
                <a:ea typeface="Montserrat"/>
                <a:cs typeface="Montserrat"/>
                <a:sym typeface="Montserrat"/>
                <a:hlinkClick r:id="rId4">
                  <a:extLst>
                    <a:ext uri="{A12FA001-AC4F-418D-AE19-62706E023703}">
                      <ahyp:hlinkClr val="tx"/>
                    </a:ext>
                  </a:extLst>
                </a:hlinkClick>
              </a:rPr>
              <a:t>Demo!!!</a:t>
            </a:r>
            <a:endParaRPr sz="3200">
              <a:solidFill>
                <a:schemeClr val="lt2"/>
              </a:solidFill>
              <a:latin typeface="Montserrat"/>
              <a:ea typeface="Montserrat"/>
              <a:cs typeface="Montserrat"/>
              <a:sym typeface="Montserrat"/>
            </a:endParaRPr>
          </a:p>
          <a:p>
            <a:pPr indent="0" lvl="0" marL="0" rtl="0" algn="l">
              <a:spcBef>
                <a:spcPts val="0"/>
              </a:spcBef>
              <a:spcAft>
                <a:spcPts val="0"/>
              </a:spcAft>
              <a:buNone/>
            </a:pPr>
            <a:r>
              <a:rPr lang="en" sz="3200">
                <a:solidFill>
                  <a:schemeClr val="lt1"/>
                </a:solidFill>
                <a:latin typeface="Montserrat"/>
                <a:ea typeface="Montserrat"/>
                <a:cs typeface="Montserrat"/>
                <a:sym typeface="Montserrat"/>
              </a:rPr>
              <a:t>:)</a:t>
            </a:r>
            <a:endParaRPr sz="3200">
              <a:solidFill>
                <a:schemeClr val="lt1"/>
              </a:solidFill>
              <a:latin typeface="Montserrat"/>
              <a:ea typeface="Montserrat"/>
              <a:cs typeface="Montserrat"/>
              <a:sym typeface="Montserrat"/>
            </a:endParaRPr>
          </a:p>
        </p:txBody>
      </p:sp>
      <p:pic>
        <p:nvPicPr>
          <p:cNvPr id="428" name="Google Shape;428;p46"/>
          <p:cNvPicPr preferRelativeResize="0"/>
          <p:nvPr/>
        </p:nvPicPr>
        <p:blipFill>
          <a:blip r:embed="rId5">
            <a:alphaModFix/>
          </a:blip>
          <a:stretch>
            <a:fillRect/>
          </a:stretch>
        </p:blipFill>
        <p:spPr>
          <a:xfrm>
            <a:off x="8057675" y="168525"/>
            <a:ext cx="544500" cy="54452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32" name="Shape 432"/>
        <p:cNvGrpSpPr/>
        <p:nvPr/>
      </p:nvGrpSpPr>
      <p:grpSpPr>
        <a:xfrm>
          <a:off x="0" y="0"/>
          <a:ext cx="0" cy="0"/>
          <a:chOff x="0" y="0"/>
          <a:chExt cx="0" cy="0"/>
        </a:xfrm>
      </p:grpSpPr>
      <p:sp>
        <p:nvSpPr>
          <p:cNvPr id="433" name="Google Shape;433;p47"/>
          <p:cNvSpPr txBox="1"/>
          <p:nvPr/>
        </p:nvSpPr>
        <p:spPr>
          <a:xfrm>
            <a:off x="301175" y="2578825"/>
            <a:ext cx="7894200" cy="20526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4800"/>
              <a:buFont typeface="Arial"/>
              <a:buNone/>
            </a:pPr>
            <a:r>
              <a:rPr b="1" lang="en" sz="4800">
                <a:solidFill>
                  <a:srgbClr val="C1F400"/>
                </a:solidFill>
                <a:latin typeface="Montserrat"/>
                <a:ea typeface="Montserrat"/>
                <a:cs typeface="Montserrat"/>
                <a:sym typeface="Montserrat"/>
              </a:rPr>
              <a:t>Questions?</a:t>
            </a:r>
            <a:endParaRPr b="1" i="0" sz="4800" u="none" cap="none" strike="noStrike">
              <a:solidFill>
                <a:srgbClr val="C1F400"/>
              </a:solidFill>
              <a:latin typeface="Montserrat"/>
              <a:ea typeface="Montserrat"/>
              <a:cs typeface="Montserrat"/>
              <a:sym typeface="Montserra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6" name="Shape 86"/>
        <p:cNvGrpSpPr/>
        <p:nvPr/>
      </p:nvGrpSpPr>
      <p:grpSpPr>
        <a:xfrm>
          <a:off x="0" y="0"/>
          <a:ext cx="0" cy="0"/>
          <a:chOff x="0" y="0"/>
          <a:chExt cx="0" cy="0"/>
        </a:xfrm>
      </p:grpSpPr>
      <p:sp>
        <p:nvSpPr>
          <p:cNvPr id="87" name="Google Shape;87;p16"/>
          <p:cNvSpPr txBox="1"/>
          <p:nvPr/>
        </p:nvSpPr>
        <p:spPr>
          <a:xfrm>
            <a:off x="759900" y="911563"/>
            <a:ext cx="76242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800">
                <a:solidFill>
                  <a:srgbClr val="002D45"/>
                </a:solidFill>
                <a:latin typeface="Montserrat"/>
                <a:ea typeface="Montserrat"/>
                <a:cs typeface="Montserrat"/>
                <a:sym typeface="Montserrat"/>
              </a:rPr>
              <a:t>Our AI Studio TA and </a:t>
            </a:r>
            <a:r>
              <a:rPr lang="en" sz="2800">
                <a:solidFill>
                  <a:srgbClr val="002D45"/>
                </a:solidFill>
                <a:latin typeface="Montserrat"/>
                <a:ea typeface="Montserrat"/>
                <a:cs typeface="Montserrat"/>
                <a:sym typeface="Montserrat"/>
              </a:rPr>
              <a:t>Challenge </a:t>
            </a:r>
            <a:r>
              <a:rPr lang="en" sz="2800">
                <a:solidFill>
                  <a:srgbClr val="002D45"/>
                </a:solidFill>
                <a:latin typeface="Montserrat"/>
                <a:ea typeface="Montserrat"/>
                <a:cs typeface="Montserrat"/>
                <a:sym typeface="Montserrat"/>
              </a:rPr>
              <a:t>Advisor</a:t>
            </a:r>
            <a:r>
              <a:rPr lang="en" sz="2800">
                <a:solidFill>
                  <a:srgbClr val="002D45"/>
                </a:solidFill>
                <a:latin typeface="Montserrat"/>
                <a:ea typeface="Montserrat"/>
                <a:cs typeface="Montserrat"/>
                <a:sym typeface="Montserrat"/>
              </a:rPr>
              <a:t>s</a:t>
            </a:r>
            <a:endParaRPr sz="2800">
              <a:solidFill>
                <a:srgbClr val="002D45"/>
              </a:solidFill>
              <a:latin typeface="Montserrat"/>
              <a:ea typeface="Montserrat"/>
              <a:cs typeface="Montserrat"/>
              <a:sym typeface="Montserrat"/>
            </a:endParaRPr>
          </a:p>
        </p:txBody>
      </p:sp>
      <p:sp>
        <p:nvSpPr>
          <p:cNvPr id="88" name="Google Shape;88;p16"/>
          <p:cNvSpPr txBox="1"/>
          <p:nvPr/>
        </p:nvSpPr>
        <p:spPr>
          <a:xfrm>
            <a:off x="729850" y="3324723"/>
            <a:ext cx="2057400" cy="61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300"/>
              </a:spcAft>
              <a:buNone/>
            </a:pPr>
            <a:r>
              <a:rPr b="1" lang="en">
                <a:solidFill>
                  <a:srgbClr val="222222"/>
                </a:solidFill>
                <a:latin typeface="Open Sans"/>
                <a:ea typeface="Open Sans"/>
                <a:cs typeface="Open Sans"/>
                <a:sym typeface="Open Sans"/>
              </a:rPr>
              <a:t>Nandini Proothi</a:t>
            </a:r>
            <a:br>
              <a:rPr b="1" lang="en">
                <a:solidFill>
                  <a:srgbClr val="002A44"/>
                </a:solidFill>
                <a:latin typeface="Open Sans"/>
                <a:ea typeface="Open Sans"/>
                <a:cs typeface="Open Sans"/>
                <a:sym typeface="Open Sans"/>
              </a:rPr>
            </a:br>
            <a:r>
              <a:rPr lang="en">
                <a:solidFill>
                  <a:srgbClr val="595959"/>
                </a:solidFill>
                <a:latin typeface="Open Sans Light"/>
                <a:ea typeface="Open Sans Light"/>
                <a:cs typeface="Open Sans Light"/>
                <a:sym typeface="Open Sans Light"/>
              </a:rPr>
              <a:t>AI Studio TA</a:t>
            </a:r>
            <a:endParaRPr>
              <a:solidFill>
                <a:srgbClr val="002A44"/>
              </a:solidFill>
              <a:latin typeface="Open Sans Light"/>
              <a:ea typeface="Open Sans Light"/>
              <a:cs typeface="Open Sans Light"/>
              <a:sym typeface="Open Sans Light"/>
            </a:endParaRPr>
          </a:p>
        </p:txBody>
      </p:sp>
      <p:sp>
        <p:nvSpPr>
          <p:cNvPr id="89" name="Google Shape;89;p16"/>
          <p:cNvSpPr/>
          <p:nvPr/>
        </p:nvSpPr>
        <p:spPr>
          <a:xfrm>
            <a:off x="1077250" y="1945863"/>
            <a:ext cx="1362600" cy="1362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Open Sans Light"/>
                <a:ea typeface="Open Sans Light"/>
                <a:cs typeface="Open Sans Light"/>
                <a:sym typeface="Open Sans Light"/>
              </a:rPr>
              <a:t>&lt;insert jpg&gt;</a:t>
            </a:r>
            <a:endParaRPr>
              <a:latin typeface="Open Sans Light"/>
              <a:ea typeface="Open Sans Light"/>
              <a:cs typeface="Open Sans Light"/>
              <a:sym typeface="Open Sans Light"/>
            </a:endParaRPr>
          </a:p>
        </p:txBody>
      </p:sp>
      <p:sp>
        <p:nvSpPr>
          <p:cNvPr id="90" name="Google Shape;90;p16"/>
          <p:cNvSpPr txBox="1"/>
          <p:nvPr/>
        </p:nvSpPr>
        <p:spPr>
          <a:xfrm>
            <a:off x="2862000" y="3324723"/>
            <a:ext cx="2057400" cy="61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002A44"/>
                </a:solidFill>
                <a:latin typeface="Open Sans"/>
                <a:ea typeface="Open Sans"/>
                <a:cs typeface="Open Sans"/>
                <a:sym typeface="Open Sans"/>
              </a:rPr>
              <a:t>Thor Alden</a:t>
            </a:r>
            <a:br>
              <a:rPr b="1" lang="en">
                <a:solidFill>
                  <a:srgbClr val="002A44"/>
                </a:solidFill>
                <a:latin typeface="Open Sans"/>
                <a:ea typeface="Open Sans"/>
                <a:cs typeface="Open Sans"/>
                <a:sym typeface="Open Sans"/>
              </a:rPr>
            </a:br>
            <a:r>
              <a:rPr lang="en">
                <a:solidFill>
                  <a:srgbClr val="002A44"/>
                </a:solidFill>
                <a:latin typeface="Open Sans Light"/>
                <a:ea typeface="Open Sans Light"/>
                <a:cs typeface="Open Sans Light"/>
                <a:sym typeface="Open Sans Light"/>
              </a:rPr>
              <a:t>Challenge Advisor</a:t>
            </a:r>
            <a:endParaRPr>
              <a:solidFill>
                <a:srgbClr val="002A44"/>
              </a:solidFill>
              <a:latin typeface="Open Sans Light"/>
              <a:ea typeface="Open Sans Light"/>
              <a:cs typeface="Open Sans Light"/>
              <a:sym typeface="Open Sans Light"/>
            </a:endParaRPr>
          </a:p>
          <a:p>
            <a:pPr indent="0" lvl="0" marL="0" rtl="0" algn="ctr">
              <a:spcBef>
                <a:spcPts val="300"/>
              </a:spcBef>
              <a:spcAft>
                <a:spcPts val="300"/>
              </a:spcAft>
              <a:buNone/>
            </a:pPr>
            <a:r>
              <a:t/>
            </a:r>
            <a:endParaRPr>
              <a:solidFill>
                <a:srgbClr val="595959"/>
              </a:solidFill>
              <a:latin typeface="Open Sans Light"/>
              <a:ea typeface="Open Sans Light"/>
              <a:cs typeface="Open Sans Light"/>
              <a:sym typeface="Open Sans Light"/>
            </a:endParaRPr>
          </a:p>
        </p:txBody>
      </p:sp>
      <p:sp>
        <p:nvSpPr>
          <p:cNvPr id="91" name="Google Shape;91;p16"/>
          <p:cNvSpPr/>
          <p:nvPr/>
        </p:nvSpPr>
        <p:spPr>
          <a:xfrm>
            <a:off x="3209400" y="1890438"/>
            <a:ext cx="1362600" cy="1362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Open Sans Light"/>
                <a:ea typeface="Open Sans Light"/>
                <a:cs typeface="Open Sans Light"/>
                <a:sym typeface="Open Sans Light"/>
              </a:rPr>
              <a:t>&lt;insert jpg&gt;</a:t>
            </a:r>
            <a:endParaRPr>
              <a:latin typeface="Open Sans Light"/>
              <a:ea typeface="Open Sans Light"/>
              <a:cs typeface="Open Sans Light"/>
              <a:sym typeface="Open Sans Light"/>
            </a:endParaRPr>
          </a:p>
        </p:txBody>
      </p:sp>
      <p:sp>
        <p:nvSpPr>
          <p:cNvPr id="92" name="Google Shape;92;p16"/>
          <p:cNvSpPr txBox="1"/>
          <p:nvPr/>
        </p:nvSpPr>
        <p:spPr>
          <a:xfrm>
            <a:off x="4936775" y="3308473"/>
            <a:ext cx="2057400" cy="61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002A44"/>
                </a:solidFill>
                <a:latin typeface="Open Sans"/>
                <a:ea typeface="Open Sans"/>
                <a:cs typeface="Open Sans"/>
                <a:sym typeface="Open Sans"/>
              </a:rPr>
              <a:t>Anthony Puppo</a:t>
            </a:r>
            <a:endParaRPr b="1">
              <a:solidFill>
                <a:srgbClr val="002A44"/>
              </a:solidFill>
              <a:latin typeface="Open Sans"/>
              <a:ea typeface="Open Sans"/>
              <a:cs typeface="Open Sans"/>
              <a:sym typeface="Open Sans"/>
            </a:endParaRPr>
          </a:p>
          <a:p>
            <a:pPr indent="0" lvl="0" marL="0" rtl="0" algn="ctr">
              <a:spcBef>
                <a:spcPts val="300"/>
              </a:spcBef>
              <a:spcAft>
                <a:spcPts val="0"/>
              </a:spcAft>
              <a:buNone/>
            </a:pPr>
            <a:r>
              <a:rPr lang="en">
                <a:solidFill>
                  <a:srgbClr val="002A44"/>
                </a:solidFill>
                <a:latin typeface="Open Sans Light"/>
                <a:ea typeface="Open Sans Light"/>
                <a:cs typeface="Open Sans Light"/>
                <a:sym typeface="Open Sans Light"/>
              </a:rPr>
              <a:t>Challenge Advisor</a:t>
            </a:r>
            <a:endParaRPr>
              <a:solidFill>
                <a:srgbClr val="002A44"/>
              </a:solidFill>
              <a:latin typeface="Open Sans Light"/>
              <a:ea typeface="Open Sans Light"/>
              <a:cs typeface="Open Sans Light"/>
              <a:sym typeface="Open Sans Light"/>
            </a:endParaRPr>
          </a:p>
          <a:p>
            <a:pPr indent="0" lvl="0" marL="0" rtl="0" algn="ctr">
              <a:spcBef>
                <a:spcPts val="300"/>
              </a:spcBef>
              <a:spcAft>
                <a:spcPts val="300"/>
              </a:spcAft>
              <a:buNone/>
            </a:pPr>
            <a:r>
              <a:t/>
            </a:r>
            <a:endParaRPr>
              <a:solidFill>
                <a:srgbClr val="595959"/>
              </a:solidFill>
              <a:latin typeface="Open Sans Light"/>
              <a:ea typeface="Open Sans Light"/>
              <a:cs typeface="Open Sans Light"/>
              <a:sym typeface="Open Sans Light"/>
            </a:endParaRPr>
          </a:p>
        </p:txBody>
      </p:sp>
      <p:sp>
        <p:nvSpPr>
          <p:cNvPr id="93" name="Google Shape;93;p16"/>
          <p:cNvSpPr/>
          <p:nvPr/>
        </p:nvSpPr>
        <p:spPr>
          <a:xfrm>
            <a:off x="5284175" y="1890438"/>
            <a:ext cx="1362600" cy="1362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Open Sans Light"/>
                <a:ea typeface="Open Sans Light"/>
                <a:cs typeface="Open Sans Light"/>
                <a:sym typeface="Open Sans Light"/>
              </a:rPr>
              <a:t>&lt;insert jpg&gt;</a:t>
            </a:r>
            <a:endParaRPr>
              <a:latin typeface="Open Sans Light"/>
              <a:ea typeface="Open Sans Light"/>
              <a:cs typeface="Open Sans Light"/>
              <a:sym typeface="Open Sans Light"/>
            </a:endParaRPr>
          </a:p>
        </p:txBody>
      </p:sp>
      <p:sp>
        <p:nvSpPr>
          <p:cNvPr id="94" name="Google Shape;94;p16"/>
          <p:cNvSpPr/>
          <p:nvPr/>
        </p:nvSpPr>
        <p:spPr>
          <a:xfrm>
            <a:off x="7260475" y="1890438"/>
            <a:ext cx="1362600" cy="1362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Light"/>
              <a:ea typeface="Open Sans Light"/>
              <a:cs typeface="Open Sans Light"/>
              <a:sym typeface="Open Sans Light"/>
            </a:endParaRPr>
          </a:p>
        </p:txBody>
      </p:sp>
      <p:sp>
        <p:nvSpPr>
          <p:cNvPr id="95" name="Google Shape;95;p16"/>
          <p:cNvSpPr txBox="1"/>
          <p:nvPr/>
        </p:nvSpPr>
        <p:spPr>
          <a:xfrm>
            <a:off x="6982975" y="3308473"/>
            <a:ext cx="2057400" cy="61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002A44"/>
                </a:solidFill>
                <a:latin typeface="Open Sans"/>
                <a:ea typeface="Open Sans"/>
                <a:cs typeface="Open Sans"/>
                <a:sym typeface="Open Sans"/>
              </a:rPr>
              <a:t>Kate McGuigan</a:t>
            </a:r>
            <a:endParaRPr b="1">
              <a:solidFill>
                <a:srgbClr val="002A44"/>
              </a:solidFill>
              <a:latin typeface="Open Sans"/>
              <a:ea typeface="Open Sans"/>
              <a:cs typeface="Open Sans"/>
              <a:sym typeface="Open Sans"/>
            </a:endParaRPr>
          </a:p>
          <a:p>
            <a:pPr indent="0" lvl="0" marL="0" rtl="0" algn="ctr">
              <a:spcBef>
                <a:spcPts val="300"/>
              </a:spcBef>
              <a:spcAft>
                <a:spcPts val="0"/>
              </a:spcAft>
              <a:buNone/>
            </a:pPr>
            <a:r>
              <a:rPr lang="en">
                <a:solidFill>
                  <a:srgbClr val="002A44"/>
                </a:solidFill>
                <a:latin typeface="Open Sans Light"/>
                <a:ea typeface="Open Sans Light"/>
                <a:cs typeface="Open Sans Light"/>
                <a:sym typeface="Open Sans Light"/>
              </a:rPr>
              <a:t>Challenge Advisor</a:t>
            </a:r>
            <a:endParaRPr>
              <a:solidFill>
                <a:srgbClr val="002A44"/>
              </a:solidFill>
              <a:latin typeface="Open Sans Light"/>
              <a:ea typeface="Open Sans Light"/>
              <a:cs typeface="Open Sans Light"/>
              <a:sym typeface="Open Sans Light"/>
            </a:endParaRPr>
          </a:p>
          <a:p>
            <a:pPr indent="0" lvl="0" marL="0" rtl="0" algn="ctr">
              <a:spcBef>
                <a:spcPts val="300"/>
              </a:spcBef>
              <a:spcAft>
                <a:spcPts val="300"/>
              </a:spcAft>
              <a:buNone/>
            </a:pPr>
            <a:r>
              <a:t/>
            </a:r>
            <a:endParaRPr>
              <a:solidFill>
                <a:srgbClr val="595959"/>
              </a:solidFill>
              <a:latin typeface="Open Sans Light"/>
              <a:ea typeface="Open Sans Light"/>
              <a:cs typeface="Open Sans Light"/>
              <a:sym typeface="Open Sans Light"/>
            </a:endParaRPr>
          </a:p>
        </p:txBody>
      </p:sp>
      <p:sp>
        <p:nvSpPr>
          <p:cNvPr id="96" name="Google Shape;96;p16"/>
          <p:cNvSpPr/>
          <p:nvPr/>
        </p:nvSpPr>
        <p:spPr>
          <a:xfrm>
            <a:off x="3433625" y="0"/>
            <a:ext cx="5725000" cy="588425"/>
          </a:xfrm>
          <a:custGeom>
            <a:rect b="b" l="l" r="r" t="t"/>
            <a:pathLst>
              <a:path extrusionOk="0" h="23537" w="229000">
                <a:moveTo>
                  <a:pt x="0" y="0"/>
                </a:moveTo>
                <a:lnTo>
                  <a:pt x="229000" y="0"/>
                </a:lnTo>
                <a:lnTo>
                  <a:pt x="229000" y="23537"/>
                </a:lnTo>
                <a:close/>
              </a:path>
            </a:pathLst>
          </a:custGeom>
          <a:solidFill>
            <a:srgbClr val="B00008"/>
          </a:solidFill>
          <a:ln>
            <a:noFill/>
          </a:ln>
        </p:spPr>
      </p:sp>
      <p:pic>
        <p:nvPicPr>
          <p:cNvPr id="97" name="Google Shape;97;p16"/>
          <p:cNvPicPr preferRelativeResize="0"/>
          <p:nvPr/>
        </p:nvPicPr>
        <p:blipFill>
          <a:blip r:embed="rId4">
            <a:alphaModFix/>
          </a:blip>
          <a:stretch>
            <a:fillRect/>
          </a:stretch>
        </p:blipFill>
        <p:spPr>
          <a:xfrm>
            <a:off x="8057675" y="168525"/>
            <a:ext cx="544500" cy="544525"/>
          </a:xfrm>
          <a:prstGeom prst="rect">
            <a:avLst/>
          </a:prstGeom>
          <a:noFill/>
          <a:ln>
            <a:noFill/>
          </a:ln>
        </p:spPr>
      </p:pic>
      <p:pic>
        <p:nvPicPr>
          <p:cNvPr id="98" name="Google Shape;98;p16"/>
          <p:cNvPicPr preferRelativeResize="0"/>
          <p:nvPr/>
        </p:nvPicPr>
        <p:blipFill>
          <a:blip r:embed="rId5">
            <a:alphaModFix/>
          </a:blip>
          <a:stretch>
            <a:fillRect/>
          </a:stretch>
        </p:blipFill>
        <p:spPr>
          <a:xfrm>
            <a:off x="970375" y="1732125"/>
            <a:ext cx="1576350" cy="1576350"/>
          </a:xfrm>
          <a:prstGeom prst="rect">
            <a:avLst/>
          </a:prstGeom>
          <a:noFill/>
          <a:ln>
            <a:noFill/>
          </a:ln>
        </p:spPr>
      </p:pic>
      <p:pic>
        <p:nvPicPr>
          <p:cNvPr id="99" name="Google Shape;99;p16"/>
          <p:cNvPicPr preferRelativeResize="0"/>
          <p:nvPr/>
        </p:nvPicPr>
        <p:blipFill rotWithShape="1">
          <a:blip r:embed="rId6">
            <a:alphaModFix/>
          </a:blip>
          <a:srcRect b="1907" l="49101" r="0" t="11796"/>
          <a:stretch/>
        </p:blipFill>
        <p:spPr>
          <a:xfrm>
            <a:off x="3089037" y="1732125"/>
            <a:ext cx="1652823" cy="1576351"/>
          </a:xfrm>
          <a:prstGeom prst="rect">
            <a:avLst/>
          </a:prstGeom>
          <a:noFill/>
          <a:ln>
            <a:noFill/>
          </a:ln>
        </p:spPr>
      </p:pic>
      <p:pic>
        <p:nvPicPr>
          <p:cNvPr id="100" name="Google Shape;100;p16"/>
          <p:cNvPicPr preferRelativeResize="0"/>
          <p:nvPr/>
        </p:nvPicPr>
        <p:blipFill>
          <a:blip r:embed="rId7">
            <a:alphaModFix/>
          </a:blip>
          <a:stretch>
            <a:fillRect/>
          </a:stretch>
        </p:blipFill>
        <p:spPr>
          <a:xfrm>
            <a:off x="5177300" y="1732137"/>
            <a:ext cx="1576350" cy="1576326"/>
          </a:xfrm>
          <a:prstGeom prst="rect">
            <a:avLst/>
          </a:prstGeom>
          <a:noFill/>
          <a:ln>
            <a:noFill/>
          </a:ln>
        </p:spPr>
      </p:pic>
      <p:pic>
        <p:nvPicPr>
          <p:cNvPr descr="File:Unknown person.jpg - Wikipedia" id="101" name="Google Shape;101;p16"/>
          <p:cNvPicPr preferRelativeResize="0"/>
          <p:nvPr/>
        </p:nvPicPr>
        <p:blipFill>
          <a:blip r:embed="rId8">
            <a:alphaModFix/>
          </a:blip>
          <a:stretch>
            <a:fillRect/>
          </a:stretch>
        </p:blipFill>
        <p:spPr>
          <a:xfrm>
            <a:off x="7229134" y="1732125"/>
            <a:ext cx="1425283" cy="15763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5" name="Shape 105"/>
        <p:cNvGrpSpPr/>
        <p:nvPr/>
      </p:nvGrpSpPr>
      <p:grpSpPr>
        <a:xfrm>
          <a:off x="0" y="0"/>
          <a:ext cx="0" cy="0"/>
          <a:chOff x="0" y="0"/>
          <a:chExt cx="0" cy="0"/>
        </a:xfrm>
      </p:grpSpPr>
      <p:sp>
        <p:nvSpPr>
          <p:cNvPr id="106" name="Google Shape;106;p17"/>
          <p:cNvSpPr txBox="1"/>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rgbClr val="002D45"/>
                </a:solidFill>
                <a:latin typeface="Montserrat"/>
                <a:ea typeface="Montserrat"/>
                <a:cs typeface="Montserrat"/>
                <a:sym typeface="Montserrat"/>
              </a:rPr>
              <a:t>Presentation Agenda</a:t>
            </a:r>
            <a:endParaRPr sz="2800">
              <a:solidFill>
                <a:srgbClr val="002D45"/>
              </a:solidFill>
              <a:latin typeface="Montserrat"/>
              <a:ea typeface="Montserrat"/>
              <a:cs typeface="Montserrat"/>
              <a:sym typeface="Montserrat"/>
            </a:endParaRPr>
          </a:p>
        </p:txBody>
      </p:sp>
      <p:sp>
        <p:nvSpPr>
          <p:cNvPr id="107" name="Google Shape;107;p17"/>
          <p:cNvSpPr txBox="1"/>
          <p:nvPr/>
        </p:nvSpPr>
        <p:spPr>
          <a:xfrm>
            <a:off x="311700" y="1247150"/>
            <a:ext cx="8520600" cy="3329400"/>
          </a:xfrm>
          <a:prstGeom prst="rect">
            <a:avLst/>
          </a:prstGeom>
          <a:noFill/>
          <a:ln>
            <a:noFill/>
          </a:ln>
        </p:spPr>
        <p:txBody>
          <a:bodyPr anchorCtr="0" anchor="t" bIns="91425" lIns="91425" spcFirstLastPara="1" rIns="91425" wrap="square" tIns="91425">
            <a:noAutofit/>
          </a:bodyPr>
          <a:lstStyle/>
          <a:p>
            <a:pPr indent="-374650" lvl="0" marL="457200" rtl="0" algn="l">
              <a:lnSpc>
                <a:spcPct val="115000"/>
              </a:lnSpc>
              <a:spcBef>
                <a:spcPts val="0"/>
              </a:spcBef>
              <a:spcAft>
                <a:spcPts val="0"/>
              </a:spcAft>
              <a:buClr>
                <a:schemeClr val="dk2"/>
              </a:buClr>
              <a:buSzPts val="2300"/>
              <a:buFont typeface="Open Sans Light"/>
              <a:buAutoNum type="arabicPeriod"/>
            </a:pPr>
            <a:r>
              <a:rPr lang="en" sz="2300">
                <a:solidFill>
                  <a:schemeClr val="dk2"/>
                </a:solidFill>
                <a:latin typeface="Open Sans Light"/>
                <a:ea typeface="Open Sans Light"/>
                <a:cs typeface="Open Sans Light"/>
                <a:sym typeface="Open Sans Light"/>
              </a:rPr>
              <a:t>AI Studio Project </a:t>
            </a:r>
            <a:r>
              <a:rPr lang="en" sz="2300">
                <a:solidFill>
                  <a:schemeClr val="dk2"/>
                </a:solidFill>
                <a:latin typeface="Open Sans Light"/>
                <a:ea typeface="Open Sans Light"/>
                <a:cs typeface="Open Sans Light"/>
                <a:sym typeface="Open Sans Light"/>
              </a:rPr>
              <a:t>Overview</a:t>
            </a:r>
            <a:endParaRPr sz="2300">
              <a:solidFill>
                <a:schemeClr val="dk2"/>
              </a:solidFill>
              <a:latin typeface="Open Sans Light"/>
              <a:ea typeface="Open Sans Light"/>
              <a:cs typeface="Open Sans Light"/>
              <a:sym typeface="Open Sans Light"/>
            </a:endParaRPr>
          </a:p>
          <a:p>
            <a:pPr indent="-374650" lvl="0" marL="457200" rtl="0" algn="l">
              <a:lnSpc>
                <a:spcPct val="115000"/>
              </a:lnSpc>
              <a:spcBef>
                <a:spcPts val="0"/>
              </a:spcBef>
              <a:spcAft>
                <a:spcPts val="0"/>
              </a:spcAft>
              <a:buClr>
                <a:schemeClr val="dk2"/>
              </a:buClr>
              <a:buSzPts val="2300"/>
              <a:buFont typeface="Open Sans Light"/>
              <a:buAutoNum type="arabicPeriod"/>
            </a:pPr>
            <a:r>
              <a:rPr lang="en" sz="2300">
                <a:solidFill>
                  <a:schemeClr val="dk2"/>
                </a:solidFill>
                <a:latin typeface="Open Sans Light"/>
                <a:ea typeface="Open Sans Light"/>
                <a:cs typeface="Open Sans Light"/>
                <a:sym typeface="Open Sans Light"/>
              </a:rPr>
              <a:t>Data Understanding</a:t>
            </a:r>
            <a:endParaRPr sz="2300">
              <a:solidFill>
                <a:schemeClr val="dk2"/>
              </a:solidFill>
              <a:latin typeface="Open Sans Light"/>
              <a:ea typeface="Open Sans Light"/>
              <a:cs typeface="Open Sans Light"/>
              <a:sym typeface="Open Sans Light"/>
            </a:endParaRPr>
          </a:p>
          <a:p>
            <a:pPr indent="-374650" lvl="0" marL="457200" rtl="0" algn="l">
              <a:lnSpc>
                <a:spcPct val="115000"/>
              </a:lnSpc>
              <a:spcBef>
                <a:spcPts val="0"/>
              </a:spcBef>
              <a:spcAft>
                <a:spcPts val="0"/>
              </a:spcAft>
              <a:buClr>
                <a:schemeClr val="dk2"/>
              </a:buClr>
              <a:buSzPts val="2300"/>
              <a:buFont typeface="Open Sans Light"/>
              <a:buAutoNum type="arabicPeriod"/>
            </a:pPr>
            <a:r>
              <a:rPr lang="en" sz="2300">
                <a:solidFill>
                  <a:schemeClr val="dk2"/>
                </a:solidFill>
                <a:latin typeface="Open Sans Light"/>
                <a:ea typeface="Open Sans Light"/>
                <a:cs typeface="Open Sans Light"/>
                <a:sym typeface="Open Sans Light"/>
              </a:rPr>
              <a:t>Modeling &amp; Evaluation</a:t>
            </a:r>
            <a:endParaRPr sz="2300">
              <a:solidFill>
                <a:schemeClr val="dk2"/>
              </a:solidFill>
              <a:latin typeface="Open Sans Light"/>
              <a:ea typeface="Open Sans Light"/>
              <a:cs typeface="Open Sans Light"/>
              <a:sym typeface="Open Sans Light"/>
            </a:endParaRPr>
          </a:p>
          <a:p>
            <a:pPr indent="-374650" lvl="0" marL="457200" rtl="0" algn="l">
              <a:lnSpc>
                <a:spcPct val="115000"/>
              </a:lnSpc>
              <a:spcBef>
                <a:spcPts val="0"/>
              </a:spcBef>
              <a:spcAft>
                <a:spcPts val="0"/>
              </a:spcAft>
              <a:buClr>
                <a:schemeClr val="dk2"/>
              </a:buClr>
              <a:buSzPts val="2300"/>
              <a:buFont typeface="Open Sans Light"/>
              <a:buAutoNum type="arabicPeriod"/>
            </a:pPr>
            <a:r>
              <a:rPr lang="en" sz="2300">
                <a:solidFill>
                  <a:schemeClr val="dk2"/>
                </a:solidFill>
                <a:latin typeface="Open Sans Light"/>
                <a:ea typeface="Open Sans Light"/>
                <a:cs typeface="Open Sans Light"/>
                <a:sym typeface="Open Sans Light"/>
              </a:rPr>
              <a:t>Final Thoughts</a:t>
            </a:r>
            <a:endParaRPr sz="2300">
              <a:solidFill>
                <a:schemeClr val="dk2"/>
              </a:solidFill>
              <a:latin typeface="Open Sans Light"/>
              <a:ea typeface="Open Sans Light"/>
              <a:cs typeface="Open Sans Light"/>
              <a:sym typeface="Open Sans Light"/>
            </a:endParaRPr>
          </a:p>
          <a:p>
            <a:pPr indent="-374650" lvl="0" marL="457200" rtl="0" algn="l">
              <a:lnSpc>
                <a:spcPct val="115000"/>
              </a:lnSpc>
              <a:spcBef>
                <a:spcPts val="0"/>
              </a:spcBef>
              <a:spcAft>
                <a:spcPts val="0"/>
              </a:spcAft>
              <a:buClr>
                <a:schemeClr val="dk2"/>
              </a:buClr>
              <a:buSzPts val="2300"/>
              <a:buFont typeface="Open Sans Light"/>
              <a:buAutoNum type="arabicPeriod"/>
            </a:pPr>
            <a:r>
              <a:rPr lang="en" sz="2300">
                <a:solidFill>
                  <a:schemeClr val="dk2"/>
                </a:solidFill>
                <a:latin typeface="Open Sans Light"/>
                <a:ea typeface="Open Sans Light"/>
                <a:cs typeface="Open Sans Light"/>
                <a:sym typeface="Open Sans Light"/>
              </a:rPr>
              <a:t>Demo</a:t>
            </a:r>
            <a:endParaRPr sz="2300">
              <a:solidFill>
                <a:schemeClr val="dk2"/>
              </a:solidFill>
              <a:latin typeface="Open Sans Light"/>
              <a:ea typeface="Open Sans Light"/>
              <a:cs typeface="Open Sans Light"/>
              <a:sym typeface="Open Sans Light"/>
            </a:endParaRPr>
          </a:p>
          <a:p>
            <a:pPr indent="-374650" lvl="0" marL="457200" rtl="0" algn="l">
              <a:lnSpc>
                <a:spcPct val="115000"/>
              </a:lnSpc>
              <a:spcBef>
                <a:spcPts val="0"/>
              </a:spcBef>
              <a:spcAft>
                <a:spcPts val="0"/>
              </a:spcAft>
              <a:buClr>
                <a:schemeClr val="dk2"/>
              </a:buClr>
              <a:buSzPts val="2300"/>
              <a:buFont typeface="Open Sans Light"/>
              <a:buAutoNum type="arabicPeriod"/>
            </a:pPr>
            <a:r>
              <a:rPr lang="en" sz="2300">
                <a:solidFill>
                  <a:schemeClr val="dk2"/>
                </a:solidFill>
                <a:latin typeface="Open Sans Light"/>
                <a:ea typeface="Open Sans Light"/>
                <a:cs typeface="Open Sans Light"/>
                <a:sym typeface="Open Sans Light"/>
              </a:rPr>
              <a:t>Questions</a:t>
            </a:r>
            <a:endParaRPr sz="2300">
              <a:solidFill>
                <a:schemeClr val="dk2"/>
              </a:solidFill>
              <a:latin typeface="Open Sans Light"/>
              <a:ea typeface="Open Sans Light"/>
              <a:cs typeface="Open Sans Light"/>
              <a:sym typeface="Open Sans Light"/>
            </a:endParaRPr>
          </a:p>
        </p:txBody>
      </p:sp>
      <p:sp>
        <p:nvSpPr>
          <p:cNvPr id="108" name="Google Shape;108;p17"/>
          <p:cNvSpPr/>
          <p:nvPr/>
        </p:nvSpPr>
        <p:spPr>
          <a:xfrm>
            <a:off x="3433625" y="0"/>
            <a:ext cx="5725000" cy="588425"/>
          </a:xfrm>
          <a:custGeom>
            <a:rect b="b" l="l" r="r" t="t"/>
            <a:pathLst>
              <a:path extrusionOk="0" h="23537" w="229000">
                <a:moveTo>
                  <a:pt x="0" y="0"/>
                </a:moveTo>
                <a:lnTo>
                  <a:pt x="229000" y="0"/>
                </a:lnTo>
                <a:lnTo>
                  <a:pt x="229000" y="23537"/>
                </a:lnTo>
                <a:close/>
              </a:path>
            </a:pathLst>
          </a:custGeom>
          <a:solidFill>
            <a:srgbClr val="0D5CDF"/>
          </a:solidFill>
          <a:ln>
            <a:noFill/>
          </a:ln>
        </p:spPr>
      </p:sp>
      <p:pic>
        <p:nvPicPr>
          <p:cNvPr id="109" name="Google Shape;109;p17"/>
          <p:cNvPicPr preferRelativeResize="0"/>
          <p:nvPr/>
        </p:nvPicPr>
        <p:blipFill>
          <a:blip r:embed="rId4">
            <a:alphaModFix/>
          </a:blip>
          <a:stretch>
            <a:fillRect/>
          </a:stretch>
        </p:blipFill>
        <p:spPr>
          <a:xfrm>
            <a:off x="8057675" y="168525"/>
            <a:ext cx="544500" cy="5445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3" name="Shape 113"/>
        <p:cNvGrpSpPr/>
        <p:nvPr/>
      </p:nvGrpSpPr>
      <p:grpSpPr>
        <a:xfrm>
          <a:off x="0" y="0"/>
          <a:ext cx="0" cy="0"/>
          <a:chOff x="0" y="0"/>
          <a:chExt cx="0" cy="0"/>
        </a:xfrm>
      </p:grpSpPr>
      <p:sp>
        <p:nvSpPr>
          <p:cNvPr id="114" name="Google Shape;114;p18"/>
          <p:cNvSpPr/>
          <p:nvPr/>
        </p:nvSpPr>
        <p:spPr>
          <a:xfrm>
            <a:off x="-14050" y="-2200"/>
            <a:ext cx="9172100" cy="5147900"/>
          </a:xfrm>
          <a:custGeom>
            <a:rect b="b" l="l" r="r" t="t"/>
            <a:pathLst>
              <a:path extrusionOk="0" h="205916" w="366884">
                <a:moveTo>
                  <a:pt x="562" y="0"/>
                </a:moveTo>
                <a:lnTo>
                  <a:pt x="135685" y="0"/>
                </a:lnTo>
                <a:lnTo>
                  <a:pt x="366884" y="24159"/>
                </a:lnTo>
                <a:lnTo>
                  <a:pt x="366603" y="205635"/>
                </a:lnTo>
                <a:lnTo>
                  <a:pt x="0" y="205916"/>
                </a:lnTo>
                <a:close/>
              </a:path>
            </a:pathLst>
          </a:custGeom>
          <a:solidFill>
            <a:srgbClr val="B00008"/>
          </a:solidFill>
          <a:ln>
            <a:noFill/>
          </a:ln>
        </p:spPr>
      </p:sp>
      <p:sp>
        <p:nvSpPr>
          <p:cNvPr id="115" name="Google Shape;115;p18"/>
          <p:cNvSpPr txBox="1"/>
          <p:nvPr/>
        </p:nvSpPr>
        <p:spPr>
          <a:xfrm>
            <a:off x="311700" y="4340255"/>
            <a:ext cx="8520600" cy="6063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3200">
                <a:solidFill>
                  <a:schemeClr val="lt1"/>
                </a:solidFill>
                <a:latin typeface="Montserrat"/>
                <a:ea typeface="Montserrat"/>
                <a:cs typeface="Montserrat"/>
                <a:sym typeface="Montserrat"/>
              </a:rPr>
              <a:t>AI Studio Project Overview</a:t>
            </a:r>
            <a:endParaRPr sz="3200">
              <a:solidFill>
                <a:schemeClr val="lt1"/>
              </a:solidFill>
              <a:latin typeface="Montserrat"/>
              <a:ea typeface="Montserrat"/>
              <a:cs typeface="Montserrat"/>
              <a:sym typeface="Montserrat"/>
            </a:endParaRPr>
          </a:p>
        </p:txBody>
      </p:sp>
      <p:pic>
        <p:nvPicPr>
          <p:cNvPr id="116" name="Google Shape;116;p18"/>
          <p:cNvPicPr preferRelativeResize="0"/>
          <p:nvPr/>
        </p:nvPicPr>
        <p:blipFill>
          <a:blip r:embed="rId4">
            <a:alphaModFix/>
          </a:blip>
          <a:stretch>
            <a:fillRect/>
          </a:stretch>
        </p:blipFill>
        <p:spPr>
          <a:xfrm>
            <a:off x="8057675" y="168525"/>
            <a:ext cx="544500" cy="5445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0" name="Shape 120"/>
        <p:cNvGrpSpPr/>
        <p:nvPr/>
      </p:nvGrpSpPr>
      <p:grpSpPr>
        <a:xfrm>
          <a:off x="0" y="0"/>
          <a:ext cx="0" cy="0"/>
          <a:chOff x="0" y="0"/>
          <a:chExt cx="0" cy="0"/>
        </a:xfrm>
      </p:grpSpPr>
      <p:sp>
        <p:nvSpPr>
          <p:cNvPr id="121" name="Google Shape;121;p19"/>
          <p:cNvSpPr/>
          <p:nvPr/>
        </p:nvSpPr>
        <p:spPr>
          <a:xfrm>
            <a:off x="0" y="-2200"/>
            <a:ext cx="9200534" cy="5147900"/>
          </a:xfrm>
          <a:custGeom>
            <a:rect b="b" l="l" r="r" t="t"/>
            <a:pathLst>
              <a:path extrusionOk="0" h="205916" w="366884">
                <a:moveTo>
                  <a:pt x="562" y="0"/>
                </a:moveTo>
                <a:lnTo>
                  <a:pt x="135685" y="0"/>
                </a:lnTo>
                <a:lnTo>
                  <a:pt x="366884" y="24159"/>
                </a:lnTo>
                <a:lnTo>
                  <a:pt x="366603" y="205635"/>
                </a:lnTo>
                <a:lnTo>
                  <a:pt x="0" y="205916"/>
                </a:lnTo>
                <a:close/>
              </a:path>
            </a:pathLst>
          </a:custGeom>
          <a:solidFill>
            <a:srgbClr val="0D5CDF"/>
          </a:solidFill>
          <a:ln>
            <a:noFill/>
          </a:ln>
        </p:spPr>
      </p:sp>
      <p:pic>
        <p:nvPicPr>
          <p:cNvPr id="122" name="Google Shape;122;p19"/>
          <p:cNvPicPr preferRelativeResize="0"/>
          <p:nvPr/>
        </p:nvPicPr>
        <p:blipFill>
          <a:blip r:embed="rId4">
            <a:alphaModFix/>
          </a:blip>
          <a:stretch>
            <a:fillRect/>
          </a:stretch>
        </p:blipFill>
        <p:spPr>
          <a:xfrm>
            <a:off x="8057675" y="168525"/>
            <a:ext cx="544500" cy="544525"/>
          </a:xfrm>
          <a:prstGeom prst="rect">
            <a:avLst/>
          </a:prstGeom>
          <a:noFill/>
          <a:ln>
            <a:noFill/>
          </a:ln>
        </p:spPr>
      </p:pic>
      <p:sp>
        <p:nvSpPr>
          <p:cNvPr id="123" name="Google Shape;123;p19"/>
          <p:cNvSpPr txBox="1"/>
          <p:nvPr/>
        </p:nvSpPr>
        <p:spPr>
          <a:xfrm>
            <a:off x="3953250" y="228725"/>
            <a:ext cx="1237500" cy="143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0"/>
              <a:buFont typeface="Arial"/>
              <a:buNone/>
            </a:pPr>
            <a:r>
              <a:rPr b="1" i="0" lang="en" sz="16000" u="none" cap="none" strike="noStrike">
                <a:solidFill>
                  <a:srgbClr val="C1F400"/>
                </a:solidFill>
                <a:latin typeface="Montserrat"/>
                <a:ea typeface="Montserrat"/>
                <a:cs typeface="Montserrat"/>
                <a:sym typeface="Montserrat"/>
              </a:rPr>
              <a:t>“</a:t>
            </a:r>
            <a:endParaRPr b="1" i="0" sz="16000" u="none" cap="none" strike="noStrike">
              <a:solidFill>
                <a:srgbClr val="C1F400"/>
              </a:solidFill>
              <a:latin typeface="Montserrat"/>
              <a:ea typeface="Montserrat"/>
              <a:cs typeface="Montserrat"/>
              <a:sym typeface="Montserrat"/>
            </a:endParaRPr>
          </a:p>
        </p:txBody>
      </p:sp>
      <p:cxnSp>
        <p:nvCxnSpPr>
          <p:cNvPr id="124" name="Google Shape;124;p19"/>
          <p:cNvCxnSpPr/>
          <p:nvPr/>
        </p:nvCxnSpPr>
        <p:spPr>
          <a:xfrm>
            <a:off x="3789600" y="4288150"/>
            <a:ext cx="1564800" cy="0"/>
          </a:xfrm>
          <a:prstGeom prst="straightConnector1">
            <a:avLst/>
          </a:prstGeom>
          <a:noFill/>
          <a:ln cap="flat" cmpd="sng" w="38100">
            <a:solidFill>
              <a:srgbClr val="C1F400"/>
            </a:solidFill>
            <a:prstDash val="solid"/>
            <a:round/>
            <a:headEnd len="sm" w="sm" type="none"/>
            <a:tailEnd len="sm" w="sm" type="none"/>
          </a:ln>
        </p:spPr>
      </p:cxnSp>
      <p:sp>
        <p:nvSpPr>
          <p:cNvPr id="125" name="Google Shape;125;p19"/>
          <p:cNvSpPr txBox="1"/>
          <p:nvPr/>
        </p:nvSpPr>
        <p:spPr>
          <a:xfrm>
            <a:off x="2967150" y="4176000"/>
            <a:ext cx="3209700" cy="625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Montserrat"/>
              <a:ea typeface="Montserrat"/>
              <a:cs typeface="Montserrat"/>
              <a:sym typeface="Montserrat"/>
            </a:endParaRPr>
          </a:p>
        </p:txBody>
      </p:sp>
      <p:sp>
        <p:nvSpPr>
          <p:cNvPr id="126" name="Google Shape;126;p19"/>
          <p:cNvSpPr txBox="1"/>
          <p:nvPr/>
        </p:nvSpPr>
        <p:spPr>
          <a:xfrm>
            <a:off x="456500" y="1604625"/>
            <a:ext cx="8315400" cy="2124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852"/>
              <a:buFont typeface="Arial"/>
              <a:buNone/>
            </a:pPr>
            <a:r>
              <a:rPr lang="en" sz="3200">
                <a:solidFill>
                  <a:schemeClr val="lt1"/>
                </a:solidFill>
                <a:latin typeface="Montserrat"/>
                <a:ea typeface="Montserrat"/>
                <a:cs typeface="Montserrat"/>
                <a:sym typeface="Montserrat"/>
              </a:rPr>
              <a:t>Participants will develop AI-driven solutions for common legal tasks, including content generation, sentiment detection, and redaction. </a:t>
            </a:r>
            <a:endParaRPr i="0" sz="3200" u="none" cap="none" strike="noStrike">
              <a:solidFill>
                <a:schemeClr val="lt1"/>
              </a:solidFill>
              <a:latin typeface="Montserrat"/>
              <a:ea typeface="Montserrat"/>
              <a:cs typeface="Montserrat"/>
              <a:sym typeface="Montserra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0" name="Shape 130"/>
        <p:cNvGrpSpPr/>
        <p:nvPr/>
      </p:nvGrpSpPr>
      <p:grpSpPr>
        <a:xfrm>
          <a:off x="0" y="0"/>
          <a:ext cx="0" cy="0"/>
          <a:chOff x="0" y="0"/>
          <a:chExt cx="0" cy="0"/>
        </a:xfrm>
      </p:grpSpPr>
      <p:sp>
        <p:nvSpPr>
          <p:cNvPr id="131" name="Google Shape;131;p20"/>
          <p:cNvSpPr txBox="1"/>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rgbClr val="002D45"/>
                </a:solidFill>
                <a:latin typeface="Montserrat"/>
                <a:ea typeface="Montserrat"/>
                <a:cs typeface="Montserrat"/>
                <a:sym typeface="Montserrat"/>
              </a:rPr>
              <a:t>What is LegalDuel?</a:t>
            </a:r>
            <a:endParaRPr sz="2800">
              <a:solidFill>
                <a:srgbClr val="002D45"/>
              </a:solidFill>
              <a:latin typeface="Montserrat"/>
              <a:ea typeface="Montserrat"/>
              <a:cs typeface="Montserrat"/>
              <a:sym typeface="Montserrat"/>
            </a:endParaRPr>
          </a:p>
        </p:txBody>
      </p:sp>
      <p:sp>
        <p:nvSpPr>
          <p:cNvPr id="132" name="Google Shape;132;p20"/>
          <p:cNvSpPr txBox="1"/>
          <p:nvPr/>
        </p:nvSpPr>
        <p:spPr>
          <a:xfrm>
            <a:off x="311700" y="1107400"/>
            <a:ext cx="8037300" cy="3329400"/>
          </a:xfrm>
          <a:prstGeom prst="rect">
            <a:avLst/>
          </a:prstGeom>
          <a:noFill/>
          <a:ln>
            <a:noFill/>
          </a:ln>
        </p:spPr>
        <p:txBody>
          <a:bodyPr anchorCtr="0" anchor="t" bIns="91425" lIns="91425" spcFirstLastPara="1" rIns="91425" wrap="square" tIns="91425">
            <a:noAutofit/>
          </a:bodyPr>
          <a:lstStyle/>
          <a:p>
            <a:pPr indent="-374650" lvl="0" marL="457200" rtl="0" algn="l">
              <a:lnSpc>
                <a:spcPct val="115000"/>
              </a:lnSpc>
              <a:spcBef>
                <a:spcPts val="1200"/>
              </a:spcBef>
              <a:spcAft>
                <a:spcPts val="0"/>
              </a:spcAft>
              <a:buClr>
                <a:schemeClr val="dk2"/>
              </a:buClr>
              <a:buSzPts val="2300"/>
              <a:buFont typeface="Open Sans Light"/>
              <a:buChar char="●"/>
            </a:pPr>
            <a:r>
              <a:rPr lang="en" sz="2300">
                <a:solidFill>
                  <a:schemeClr val="dk2"/>
                </a:solidFill>
                <a:latin typeface="Open Sans Light"/>
                <a:ea typeface="Open Sans Light"/>
                <a:cs typeface="Open Sans Light"/>
                <a:sym typeface="Open Sans Light"/>
              </a:rPr>
              <a:t>Platform where attorneys or in-house legal departments can submit specific legal tasks.</a:t>
            </a:r>
            <a:endParaRPr sz="2300">
              <a:solidFill>
                <a:schemeClr val="dk2"/>
              </a:solidFill>
              <a:latin typeface="Open Sans Light"/>
              <a:ea typeface="Open Sans Light"/>
              <a:cs typeface="Open Sans Light"/>
              <a:sym typeface="Open Sans Light"/>
            </a:endParaRPr>
          </a:p>
          <a:p>
            <a:pPr indent="-374650" lvl="0" marL="457200" rtl="0" algn="l">
              <a:lnSpc>
                <a:spcPct val="115000"/>
              </a:lnSpc>
              <a:spcBef>
                <a:spcPts val="0"/>
              </a:spcBef>
              <a:spcAft>
                <a:spcPts val="0"/>
              </a:spcAft>
              <a:buClr>
                <a:schemeClr val="dk2"/>
              </a:buClr>
              <a:buSzPts val="2300"/>
              <a:buFont typeface="Open Sans Light"/>
              <a:buChar char="●"/>
            </a:pPr>
            <a:r>
              <a:rPr lang="en" sz="2300">
                <a:solidFill>
                  <a:schemeClr val="dk2"/>
                </a:solidFill>
                <a:latin typeface="Open Sans Light"/>
                <a:ea typeface="Open Sans Light"/>
                <a:cs typeface="Open Sans Light"/>
                <a:sym typeface="Open Sans Light"/>
              </a:rPr>
              <a:t>Legal tech providers compete to complete these tasks</a:t>
            </a:r>
            <a:endParaRPr sz="2300">
              <a:solidFill>
                <a:schemeClr val="dk2"/>
              </a:solidFill>
              <a:latin typeface="Open Sans Light"/>
              <a:ea typeface="Open Sans Light"/>
              <a:cs typeface="Open Sans Light"/>
              <a:sym typeface="Open Sans Light"/>
            </a:endParaRPr>
          </a:p>
          <a:p>
            <a:pPr indent="-374650" lvl="0" marL="457200" rtl="0" algn="l">
              <a:lnSpc>
                <a:spcPct val="115000"/>
              </a:lnSpc>
              <a:spcBef>
                <a:spcPts val="0"/>
              </a:spcBef>
              <a:spcAft>
                <a:spcPts val="0"/>
              </a:spcAft>
              <a:buClr>
                <a:schemeClr val="dk2"/>
              </a:buClr>
              <a:buSzPts val="2300"/>
              <a:buFont typeface="Open Sans Light"/>
              <a:buChar char="●"/>
            </a:pPr>
            <a:r>
              <a:rPr lang="en" sz="2300">
                <a:solidFill>
                  <a:schemeClr val="dk2"/>
                </a:solidFill>
                <a:latin typeface="Open Sans Light"/>
                <a:ea typeface="Open Sans Light"/>
                <a:cs typeface="Open Sans Light"/>
                <a:sym typeface="Open Sans Light"/>
              </a:rPr>
              <a:t>Arbiter bots evaluate the submitted results, assessing quality, accuracy, and efficiency.</a:t>
            </a:r>
            <a:endParaRPr sz="2300">
              <a:solidFill>
                <a:schemeClr val="dk2"/>
              </a:solidFill>
              <a:latin typeface="Open Sans Light"/>
              <a:ea typeface="Open Sans Light"/>
              <a:cs typeface="Open Sans Light"/>
              <a:sym typeface="Open Sans Light"/>
            </a:endParaRPr>
          </a:p>
          <a:p>
            <a:pPr indent="-374650" lvl="0" marL="457200" rtl="0" algn="l">
              <a:lnSpc>
                <a:spcPct val="115000"/>
              </a:lnSpc>
              <a:spcBef>
                <a:spcPts val="0"/>
              </a:spcBef>
              <a:spcAft>
                <a:spcPts val="0"/>
              </a:spcAft>
              <a:buClr>
                <a:schemeClr val="dk2"/>
              </a:buClr>
              <a:buSzPts val="2300"/>
              <a:buFont typeface="Open Sans Light"/>
              <a:buChar char="●"/>
            </a:pPr>
            <a:r>
              <a:rPr lang="en" sz="2300">
                <a:solidFill>
                  <a:schemeClr val="dk2"/>
                </a:solidFill>
                <a:latin typeface="Open Sans Light"/>
                <a:ea typeface="Open Sans Light"/>
                <a:cs typeface="Open Sans Light"/>
                <a:sym typeface="Open Sans Light"/>
              </a:rPr>
              <a:t>Best result is selected and sent back to the attorney</a:t>
            </a:r>
            <a:endParaRPr sz="2300">
              <a:solidFill>
                <a:schemeClr val="dk2"/>
              </a:solidFill>
              <a:latin typeface="Open Sans Light"/>
              <a:ea typeface="Open Sans Light"/>
              <a:cs typeface="Open Sans Light"/>
              <a:sym typeface="Open Sans Light"/>
            </a:endParaRPr>
          </a:p>
        </p:txBody>
      </p:sp>
      <p:sp>
        <p:nvSpPr>
          <p:cNvPr id="133" name="Google Shape;133;p20"/>
          <p:cNvSpPr/>
          <p:nvPr/>
        </p:nvSpPr>
        <p:spPr>
          <a:xfrm>
            <a:off x="3433625" y="0"/>
            <a:ext cx="5725000" cy="588425"/>
          </a:xfrm>
          <a:custGeom>
            <a:rect b="b" l="l" r="r" t="t"/>
            <a:pathLst>
              <a:path extrusionOk="0" h="23537" w="229000">
                <a:moveTo>
                  <a:pt x="0" y="0"/>
                </a:moveTo>
                <a:lnTo>
                  <a:pt x="229000" y="0"/>
                </a:lnTo>
                <a:lnTo>
                  <a:pt x="229000" y="23537"/>
                </a:lnTo>
                <a:close/>
              </a:path>
            </a:pathLst>
          </a:custGeom>
          <a:solidFill>
            <a:srgbClr val="B00008"/>
          </a:solidFill>
          <a:ln>
            <a:noFill/>
          </a:ln>
        </p:spPr>
      </p:sp>
      <p:pic>
        <p:nvPicPr>
          <p:cNvPr id="134" name="Google Shape;134;p20"/>
          <p:cNvPicPr preferRelativeResize="0"/>
          <p:nvPr/>
        </p:nvPicPr>
        <p:blipFill>
          <a:blip r:embed="rId4">
            <a:alphaModFix/>
          </a:blip>
          <a:stretch>
            <a:fillRect/>
          </a:stretch>
        </p:blipFill>
        <p:spPr>
          <a:xfrm>
            <a:off x="8057675" y="168525"/>
            <a:ext cx="544500" cy="544525"/>
          </a:xfrm>
          <a:prstGeom prst="rect">
            <a:avLst/>
          </a:prstGeom>
          <a:noFill/>
          <a:ln>
            <a:noFill/>
          </a:ln>
        </p:spPr>
      </p:pic>
      <p:pic>
        <p:nvPicPr>
          <p:cNvPr id="135" name="Google Shape;135;p20"/>
          <p:cNvPicPr preferRelativeResize="0"/>
          <p:nvPr/>
        </p:nvPicPr>
        <p:blipFill>
          <a:blip r:embed="rId5">
            <a:alphaModFix/>
          </a:blip>
          <a:stretch>
            <a:fillRect/>
          </a:stretch>
        </p:blipFill>
        <p:spPr>
          <a:xfrm>
            <a:off x="7239750" y="3920595"/>
            <a:ext cx="1592552" cy="8643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9" name="Shape 139"/>
        <p:cNvGrpSpPr/>
        <p:nvPr/>
      </p:nvGrpSpPr>
      <p:grpSpPr>
        <a:xfrm>
          <a:off x="0" y="0"/>
          <a:ext cx="0" cy="0"/>
          <a:chOff x="0" y="0"/>
          <a:chExt cx="0" cy="0"/>
        </a:xfrm>
      </p:grpSpPr>
      <p:sp>
        <p:nvSpPr>
          <p:cNvPr id="140" name="Google Shape;140;p21"/>
          <p:cNvSpPr txBox="1"/>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rgbClr val="002D45"/>
                </a:solidFill>
                <a:latin typeface="Montserrat"/>
                <a:ea typeface="Montserrat"/>
                <a:cs typeface="Montserrat"/>
                <a:sym typeface="Montserrat"/>
              </a:rPr>
              <a:t>Business Impact</a:t>
            </a:r>
            <a:endParaRPr sz="2800">
              <a:solidFill>
                <a:srgbClr val="002D45"/>
              </a:solidFill>
              <a:latin typeface="Montserrat"/>
              <a:ea typeface="Montserrat"/>
              <a:cs typeface="Montserrat"/>
              <a:sym typeface="Montserrat"/>
            </a:endParaRPr>
          </a:p>
        </p:txBody>
      </p:sp>
      <p:sp>
        <p:nvSpPr>
          <p:cNvPr id="141" name="Google Shape;141;p21"/>
          <p:cNvSpPr/>
          <p:nvPr/>
        </p:nvSpPr>
        <p:spPr>
          <a:xfrm>
            <a:off x="3433625" y="0"/>
            <a:ext cx="5725000" cy="588425"/>
          </a:xfrm>
          <a:custGeom>
            <a:rect b="b" l="l" r="r" t="t"/>
            <a:pathLst>
              <a:path extrusionOk="0" h="23537" w="229000">
                <a:moveTo>
                  <a:pt x="0" y="0"/>
                </a:moveTo>
                <a:lnTo>
                  <a:pt x="229000" y="0"/>
                </a:lnTo>
                <a:lnTo>
                  <a:pt x="229000" y="23537"/>
                </a:lnTo>
                <a:close/>
              </a:path>
            </a:pathLst>
          </a:custGeom>
          <a:solidFill>
            <a:srgbClr val="0D5CDF"/>
          </a:solidFill>
          <a:ln>
            <a:noFill/>
          </a:ln>
        </p:spPr>
      </p:sp>
      <p:pic>
        <p:nvPicPr>
          <p:cNvPr id="142" name="Google Shape;142;p21"/>
          <p:cNvPicPr preferRelativeResize="0"/>
          <p:nvPr/>
        </p:nvPicPr>
        <p:blipFill>
          <a:blip r:embed="rId4">
            <a:alphaModFix/>
          </a:blip>
          <a:stretch>
            <a:fillRect/>
          </a:stretch>
        </p:blipFill>
        <p:spPr>
          <a:xfrm>
            <a:off x="8057675" y="168525"/>
            <a:ext cx="544500" cy="544525"/>
          </a:xfrm>
          <a:prstGeom prst="rect">
            <a:avLst/>
          </a:prstGeom>
          <a:noFill/>
          <a:ln>
            <a:noFill/>
          </a:ln>
        </p:spPr>
      </p:pic>
      <p:sp>
        <p:nvSpPr>
          <p:cNvPr id="143" name="Google Shape;143;p21"/>
          <p:cNvSpPr/>
          <p:nvPr/>
        </p:nvSpPr>
        <p:spPr>
          <a:xfrm>
            <a:off x="3541113" y="1759717"/>
            <a:ext cx="2540100" cy="2540100"/>
          </a:xfrm>
          <a:prstGeom prst="donut">
            <a:avLst>
              <a:gd fmla="val 16067" name="adj"/>
            </a:avLst>
          </a:prstGeom>
          <a:solidFill>
            <a:srgbClr val="000000">
              <a:alpha val="107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4" name="Google Shape;144;p21"/>
          <p:cNvGrpSpPr/>
          <p:nvPr/>
        </p:nvGrpSpPr>
        <p:grpSpPr>
          <a:xfrm>
            <a:off x="540303" y="1253663"/>
            <a:ext cx="3674707" cy="857275"/>
            <a:chOff x="1209661" y="796175"/>
            <a:chExt cx="2572964" cy="857275"/>
          </a:xfrm>
        </p:grpSpPr>
        <p:cxnSp>
          <p:nvCxnSpPr>
            <p:cNvPr id="145" name="Google Shape;145;p21"/>
            <p:cNvCxnSpPr/>
            <p:nvPr/>
          </p:nvCxnSpPr>
          <p:spPr>
            <a:xfrm>
              <a:off x="3438525" y="1309350"/>
              <a:ext cx="344100" cy="344100"/>
            </a:xfrm>
            <a:prstGeom prst="straightConnector1">
              <a:avLst/>
            </a:prstGeom>
            <a:noFill/>
            <a:ln cap="flat" cmpd="sng" w="19050">
              <a:solidFill>
                <a:srgbClr val="D83729"/>
              </a:solidFill>
              <a:prstDash val="solid"/>
              <a:round/>
              <a:headEnd len="med" w="med" type="oval"/>
              <a:tailEnd len="sm" w="sm" type="none"/>
            </a:ln>
          </p:spPr>
        </p:cxnSp>
        <p:sp>
          <p:nvSpPr>
            <p:cNvPr id="146" name="Google Shape;146;p21"/>
            <p:cNvSpPr txBox="1"/>
            <p:nvPr/>
          </p:nvSpPr>
          <p:spPr>
            <a:xfrm>
              <a:off x="1209661" y="796175"/>
              <a:ext cx="1881300" cy="6696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None/>
              </a:pPr>
              <a:r>
                <a:rPr lang="en">
                  <a:latin typeface="Open Sans SemiBold"/>
                  <a:ea typeface="Open Sans SemiBold"/>
                  <a:cs typeface="Open Sans SemiBold"/>
                  <a:sym typeface="Open Sans SemiBold"/>
                </a:rPr>
                <a:t>Lower Prices for Legal Fees</a:t>
              </a:r>
              <a:endParaRPr>
                <a:latin typeface="Open Sans SemiBold"/>
                <a:ea typeface="Open Sans SemiBold"/>
                <a:cs typeface="Open Sans SemiBold"/>
                <a:sym typeface="Open Sans SemiBold"/>
              </a:endParaRPr>
            </a:p>
            <a:p>
              <a:pPr indent="0" lvl="0" marL="0" rtl="0" algn="r">
                <a:lnSpc>
                  <a:spcPct val="115000"/>
                </a:lnSpc>
                <a:spcBef>
                  <a:spcPts val="0"/>
                </a:spcBef>
                <a:spcAft>
                  <a:spcPts val="0"/>
                </a:spcAft>
                <a:buNone/>
              </a:pPr>
              <a:r>
                <a:t/>
              </a:r>
              <a:endParaRPr sz="400">
                <a:latin typeface="Open Sans Light"/>
                <a:ea typeface="Open Sans Light"/>
                <a:cs typeface="Open Sans Light"/>
                <a:sym typeface="Open Sans Light"/>
              </a:endParaRPr>
            </a:p>
            <a:p>
              <a:pPr indent="0" lvl="0" marL="0" rtl="0" algn="r">
                <a:lnSpc>
                  <a:spcPct val="115000"/>
                </a:lnSpc>
                <a:spcBef>
                  <a:spcPts val="0"/>
                </a:spcBef>
                <a:spcAft>
                  <a:spcPts val="0"/>
                </a:spcAft>
                <a:buNone/>
              </a:pPr>
              <a:r>
                <a:rPr lang="en">
                  <a:latin typeface="Open Sans Light"/>
                  <a:ea typeface="Open Sans Light"/>
                  <a:cs typeface="Open Sans Light"/>
                  <a:sym typeface="Open Sans Light"/>
                </a:rPr>
                <a:t>With More Time, Competition, and Innovation, Law Firms Can Help Clients More </a:t>
              </a:r>
              <a:r>
                <a:rPr lang="en">
                  <a:latin typeface="Open Sans Light"/>
                  <a:ea typeface="Open Sans Light"/>
                  <a:cs typeface="Open Sans Light"/>
                  <a:sym typeface="Open Sans Light"/>
                </a:rPr>
                <a:t>Efficiently</a:t>
              </a:r>
              <a:r>
                <a:rPr lang="en">
                  <a:latin typeface="Open Sans Light"/>
                  <a:ea typeface="Open Sans Light"/>
                  <a:cs typeface="Open Sans Light"/>
                  <a:sym typeface="Open Sans Light"/>
                </a:rPr>
                <a:t> for Less Money</a:t>
              </a:r>
              <a:endParaRPr>
                <a:latin typeface="Open Sans Light"/>
                <a:ea typeface="Open Sans Light"/>
                <a:cs typeface="Open Sans Light"/>
                <a:sym typeface="Open Sans Light"/>
              </a:endParaRPr>
            </a:p>
          </p:txBody>
        </p:sp>
      </p:grpSp>
      <p:grpSp>
        <p:nvGrpSpPr>
          <p:cNvPr id="147" name="Google Shape;147;p21"/>
          <p:cNvGrpSpPr/>
          <p:nvPr/>
        </p:nvGrpSpPr>
        <p:grpSpPr>
          <a:xfrm>
            <a:off x="173525" y="3481900"/>
            <a:ext cx="3851538" cy="669600"/>
            <a:chOff x="-70087" y="2887925"/>
            <a:chExt cx="3851538" cy="669600"/>
          </a:xfrm>
        </p:grpSpPr>
        <p:cxnSp>
          <p:nvCxnSpPr>
            <p:cNvPr id="148" name="Google Shape;148;p21"/>
            <p:cNvCxnSpPr/>
            <p:nvPr/>
          </p:nvCxnSpPr>
          <p:spPr>
            <a:xfrm flipH="1" rot="10800000">
              <a:off x="3436150" y="3214625"/>
              <a:ext cx="345300" cy="342900"/>
            </a:xfrm>
            <a:prstGeom prst="straightConnector1">
              <a:avLst/>
            </a:prstGeom>
            <a:noFill/>
            <a:ln cap="flat" cmpd="sng" w="19050">
              <a:solidFill>
                <a:srgbClr val="801F17"/>
              </a:solidFill>
              <a:prstDash val="solid"/>
              <a:round/>
              <a:headEnd len="med" w="med" type="oval"/>
              <a:tailEnd len="sm" w="sm" type="none"/>
            </a:ln>
          </p:spPr>
        </p:cxnSp>
        <p:sp>
          <p:nvSpPr>
            <p:cNvPr id="149" name="Google Shape;149;p21"/>
            <p:cNvSpPr txBox="1"/>
            <p:nvPr/>
          </p:nvSpPr>
          <p:spPr>
            <a:xfrm>
              <a:off x="-70087" y="2887925"/>
              <a:ext cx="3282900" cy="6696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None/>
              </a:pPr>
              <a:r>
                <a:rPr lang="en">
                  <a:latin typeface="Open Sans SemiBold"/>
                  <a:ea typeface="Open Sans SemiBold"/>
                  <a:cs typeface="Open Sans SemiBold"/>
                  <a:sym typeface="Open Sans SemiBold"/>
                </a:rPr>
                <a:t>More Time for Legal Professionals</a:t>
              </a:r>
              <a:endParaRPr>
                <a:latin typeface="Open Sans SemiBold"/>
                <a:ea typeface="Open Sans SemiBold"/>
                <a:cs typeface="Open Sans SemiBold"/>
                <a:sym typeface="Open Sans SemiBold"/>
              </a:endParaRPr>
            </a:p>
            <a:p>
              <a:pPr indent="0" lvl="0" marL="0" rtl="0" algn="r">
                <a:lnSpc>
                  <a:spcPct val="115000"/>
                </a:lnSpc>
                <a:spcBef>
                  <a:spcPts val="0"/>
                </a:spcBef>
                <a:spcAft>
                  <a:spcPts val="0"/>
                </a:spcAft>
                <a:buNone/>
              </a:pPr>
              <a:r>
                <a:t/>
              </a:r>
              <a:endParaRPr sz="400">
                <a:latin typeface="Open Sans Light"/>
                <a:ea typeface="Open Sans Light"/>
                <a:cs typeface="Open Sans Light"/>
                <a:sym typeface="Open Sans Light"/>
              </a:endParaRPr>
            </a:p>
            <a:p>
              <a:pPr indent="0" lvl="0" marL="0" rtl="0" algn="r">
                <a:lnSpc>
                  <a:spcPct val="115000"/>
                </a:lnSpc>
                <a:spcBef>
                  <a:spcPts val="0"/>
                </a:spcBef>
                <a:spcAft>
                  <a:spcPts val="0"/>
                </a:spcAft>
                <a:buNone/>
              </a:pPr>
              <a:r>
                <a:rPr lang="en">
                  <a:latin typeface="Open Sans Light"/>
                  <a:ea typeface="Open Sans Light"/>
                  <a:cs typeface="Open Sans Light"/>
                  <a:sym typeface="Open Sans Light"/>
                </a:rPr>
                <a:t>Lawyers Spend Less Time Doing Tedious Tasks from these Innovations</a:t>
              </a:r>
              <a:endParaRPr>
                <a:latin typeface="Open Sans Light"/>
                <a:ea typeface="Open Sans Light"/>
                <a:cs typeface="Open Sans Light"/>
                <a:sym typeface="Open Sans Light"/>
              </a:endParaRPr>
            </a:p>
          </p:txBody>
        </p:sp>
      </p:grpSp>
      <p:sp>
        <p:nvSpPr>
          <p:cNvPr id="150" name="Google Shape;150;p21"/>
          <p:cNvSpPr/>
          <p:nvPr/>
        </p:nvSpPr>
        <p:spPr>
          <a:xfrm flipH="1" rot="-1800047">
            <a:off x="3465568" y="1680409"/>
            <a:ext cx="2690936" cy="2690936"/>
          </a:xfrm>
          <a:prstGeom prst="blockArc">
            <a:avLst>
              <a:gd fmla="val 14348563" name="adj1"/>
              <a:gd fmla="val 19872341" name="adj2"/>
              <a:gd fmla="val 9100" name="adj3"/>
            </a:avLst>
          </a:prstGeom>
          <a:solidFill>
            <a:srgbClr val="D83729"/>
          </a:solidFill>
          <a:ln>
            <a:noFill/>
          </a:ln>
          <a:effectLst>
            <a:outerShdw blurRad="71438" rotWithShape="0" algn="bl" dir="5400000" dist="9525">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1" name="Google Shape;151;p21"/>
          <p:cNvGrpSpPr/>
          <p:nvPr/>
        </p:nvGrpSpPr>
        <p:grpSpPr>
          <a:xfrm>
            <a:off x="5587038" y="3375375"/>
            <a:ext cx="3521697" cy="783325"/>
            <a:chOff x="5343425" y="2781400"/>
            <a:chExt cx="3521697" cy="783325"/>
          </a:xfrm>
        </p:grpSpPr>
        <p:cxnSp>
          <p:nvCxnSpPr>
            <p:cNvPr id="152" name="Google Shape;152;p21"/>
            <p:cNvCxnSpPr/>
            <p:nvPr/>
          </p:nvCxnSpPr>
          <p:spPr>
            <a:xfrm rot="10800000">
              <a:off x="5343425" y="3214625"/>
              <a:ext cx="354900" cy="350100"/>
            </a:xfrm>
            <a:prstGeom prst="straightConnector1">
              <a:avLst/>
            </a:prstGeom>
            <a:noFill/>
            <a:ln cap="flat" cmpd="sng" w="19050">
              <a:solidFill>
                <a:srgbClr val="D83729"/>
              </a:solidFill>
              <a:prstDash val="solid"/>
              <a:round/>
              <a:headEnd len="med" w="med" type="oval"/>
              <a:tailEnd len="sm" w="sm" type="none"/>
            </a:ln>
          </p:spPr>
        </p:cxnSp>
        <p:sp>
          <p:nvSpPr>
            <p:cNvPr id="153" name="Google Shape;153;p21"/>
            <p:cNvSpPr txBox="1"/>
            <p:nvPr/>
          </p:nvSpPr>
          <p:spPr>
            <a:xfrm>
              <a:off x="6037022" y="2781400"/>
              <a:ext cx="2828100" cy="669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latin typeface="Open Sans SemiBold"/>
                  <a:ea typeface="Open Sans SemiBold"/>
                  <a:cs typeface="Open Sans SemiBold"/>
                  <a:sym typeface="Open Sans SemiBold"/>
                </a:rPr>
                <a:t>More Innovation</a:t>
              </a:r>
              <a:endParaRPr>
                <a:latin typeface="Open Sans SemiBold"/>
                <a:ea typeface="Open Sans SemiBold"/>
                <a:cs typeface="Open Sans SemiBold"/>
                <a:sym typeface="Open Sans SemiBold"/>
              </a:endParaRPr>
            </a:p>
            <a:p>
              <a:pPr indent="0" lvl="0" marL="0" rtl="0" algn="l">
                <a:lnSpc>
                  <a:spcPct val="115000"/>
                </a:lnSpc>
                <a:spcBef>
                  <a:spcPts val="0"/>
                </a:spcBef>
                <a:spcAft>
                  <a:spcPts val="0"/>
                </a:spcAft>
                <a:buNone/>
              </a:pPr>
              <a:r>
                <a:t/>
              </a:r>
              <a:endParaRPr sz="400">
                <a:latin typeface="Open Sans Light"/>
                <a:ea typeface="Open Sans Light"/>
                <a:cs typeface="Open Sans Light"/>
                <a:sym typeface="Open Sans Light"/>
              </a:endParaRPr>
            </a:p>
            <a:p>
              <a:pPr indent="0" lvl="0" marL="0" rtl="0" algn="l">
                <a:lnSpc>
                  <a:spcPct val="115000"/>
                </a:lnSpc>
                <a:spcBef>
                  <a:spcPts val="0"/>
                </a:spcBef>
                <a:spcAft>
                  <a:spcPts val="0"/>
                </a:spcAft>
                <a:buNone/>
              </a:pPr>
              <a:r>
                <a:rPr lang="en">
                  <a:latin typeface="Open Sans Light"/>
                  <a:ea typeface="Open Sans Light"/>
                  <a:cs typeface="Open Sans Light"/>
                  <a:sym typeface="Open Sans Light"/>
                </a:rPr>
                <a:t>New, Unique Solutions Arise from use of New Technology and Competition</a:t>
              </a:r>
              <a:endParaRPr>
                <a:latin typeface="Open Sans Light"/>
                <a:ea typeface="Open Sans Light"/>
                <a:cs typeface="Open Sans Light"/>
                <a:sym typeface="Open Sans Light"/>
              </a:endParaRPr>
            </a:p>
          </p:txBody>
        </p:sp>
      </p:grpSp>
      <p:grpSp>
        <p:nvGrpSpPr>
          <p:cNvPr id="154" name="Google Shape;154;p21"/>
          <p:cNvGrpSpPr/>
          <p:nvPr/>
        </p:nvGrpSpPr>
        <p:grpSpPr>
          <a:xfrm>
            <a:off x="5588388" y="1253675"/>
            <a:ext cx="2827512" cy="993750"/>
            <a:chOff x="5344775" y="659700"/>
            <a:chExt cx="2827512" cy="993750"/>
          </a:xfrm>
        </p:grpSpPr>
        <p:cxnSp>
          <p:nvCxnSpPr>
            <p:cNvPr id="155" name="Google Shape;155;p21"/>
            <p:cNvCxnSpPr/>
            <p:nvPr/>
          </p:nvCxnSpPr>
          <p:spPr>
            <a:xfrm flipH="1">
              <a:off x="5344775" y="1314450"/>
              <a:ext cx="336900" cy="339000"/>
            </a:xfrm>
            <a:prstGeom prst="straightConnector1">
              <a:avLst/>
            </a:prstGeom>
            <a:noFill/>
            <a:ln cap="flat" cmpd="sng" w="19050">
              <a:solidFill>
                <a:srgbClr val="801F17"/>
              </a:solidFill>
              <a:prstDash val="solid"/>
              <a:round/>
              <a:headEnd len="med" w="med" type="oval"/>
              <a:tailEnd len="sm" w="sm" type="none"/>
            </a:ln>
          </p:spPr>
        </p:cxnSp>
        <p:sp>
          <p:nvSpPr>
            <p:cNvPr id="156" name="Google Shape;156;p21"/>
            <p:cNvSpPr txBox="1"/>
            <p:nvPr/>
          </p:nvSpPr>
          <p:spPr>
            <a:xfrm>
              <a:off x="6036287" y="659700"/>
              <a:ext cx="2136000" cy="669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latin typeface="Open Sans SemiBold"/>
                  <a:ea typeface="Open Sans SemiBold"/>
                  <a:cs typeface="Open Sans SemiBold"/>
                  <a:sym typeface="Open Sans SemiBold"/>
                </a:rPr>
                <a:t>More </a:t>
              </a:r>
              <a:r>
                <a:rPr lang="en">
                  <a:latin typeface="Open Sans SemiBold"/>
                  <a:ea typeface="Open Sans SemiBold"/>
                  <a:cs typeface="Open Sans SemiBold"/>
                  <a:sym typeface="Open Sans SemiBold"/>
                </a:rPr>
                <a:t>Competition</a:t>
              </a:r>
              <a:endParaRPr>
                <a:latin typeface="Open Sans SemiBold"/>
                <a:ea typeface="Open Sans SemiBold"/>
                <a:cs typeface="Open Sans SemiBold"/>
                <a:sym typeface="Open Sans SemiBold"/>
              </a:endParaRPr>
            </a:p>
            <a:p>
              <a:pPr indent="0" lvl="0" marL="0" rtl="0" algn="l">
                <a:lnSpc>
                  <a:spcPct val="115000"/>
                </a:lnSpc>
                <a:spcBef>
                  <a:spcPts val="0"/>
                </a:spcBef>
                <a:spcAft>
                  <a:spcPts val="0"/>
                </a:spcAft>
                <a:buNone/>
              </a:pPr>
              <a:r>
                <a:t/>
              </a:r>
              <a:endParaRPr sz="400">
                <a:latin typeface="Open Sans SemiBold"/>
                <a:ea typeface="Open Sans SemiBold"/>
                <a:cs typeface="Open Sans SemiBold"/>
                <a:sym typeface="Open Sans SemiBold"/>
              </a:endParaRPr>
            </a:p>
            <a:p>
              <a:pPr indent="0" lvl="0" marL="0" rtl="0" algn="l">
                <a:lnSpc>
                  <a:spcPct val="115000"/>
                </a:lnSpc>
                <a:spcBef>
                  <a:spcPts val="0"/>
                </a:spcBef>
                <a:spcAft>
                  <a:spcPts val="0"/>
                </a:spcAft>
                <a:buNone/>
              </a:pPr>
              <a:r>
                <a:rPr lang="en">
                  <a:latin typeface="Open Sans Light"/>
                  <a:ea typeface="Open Sans Light"/>
                  <a:cs typeface="Open Sans Light"/>
                  <a:sym typeface="Open Sans Light"/>
                </a:rPr>
                <a:t>Permeating</a:t>
              </a:r>
              <a:r>
                <a:rPr lang="en">
                  <a:latin typeface="Open Sans Light"/>
                  <a:ea typeface="Open Sans Light"/>
                  <a:cs typeface="Open Sans Light"/>
                  <a:sym typeface="Open Sans Light"/>
                </a:rPr>
                <a:t> AI Models into the Market</a:t>
              </a:r>
              <a:endParaRPr>
                <a:latin typeface="Open Sans Light"/>
                <a:ea typeface="Open Sans Light"/>
                <a:cs typeface="Open Sans Light"/>
                <a:sym typeface="Open Sans Light"/>
              </a:endParaRPr>
            </a:p>
          </p:txBody>
        </p:sp>
      </p:grpSp>
      <p:sp>
        <p:nvSpPr>
          <p:cNvPr id="157" name="Google Shape;157;p21"/>
          <p:cNvSpPr/>
          <p:nvPr/>
        </p:nvSpPr>
        <p:spPr>
          <a:xfrm rot="1800047">
            <a:off x="3463456" y="1680409"/>
            <a:ext cx="2690936" cy="2690936"/>
          </a:xfrm>
          <a:prstGeom prst="blockArc">
            <a:avLst>
              <a:gd fmla="val 14545937" name="adj1"/>
              <a:gd fmla="val 19902139" name="adj2"/>
              <a:gd fmla="val 9115" name="adj3"/>
            </a:avLst>
          </a:prstGeom>
          <a:solidFill>
            <a:srgbClr val="801F17"/>
          </a:solidFill>
          <a:ln>
            <a:noFill/>
          </a:ln>
          <a:effectLst>
            <a:outerShdw blurRad="71438" rotWithShape="0" algn="bl" dir="5400000" dist="9525">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21"/>
          <p:cNvSpPr/>
          <p:nvPr/>
        </p:nvSpPr>
        <p:spPr>
          <a:xfrm rot="9000757">
            <a:off x="3457576" y="1679995"/>
            <a:ext cx="2690226" cy="2690226"/>
          </a:xfrm>
          <a:prstGeom prst="blockArc">
            <a:avLst>
              <a:gd fmla="val 18041678" name="adj1"/>
              <a:gd fmla="val 1798478" name="adj2"/>
              <a:gd fmla="val 9595" name="adj3"/>
            </a:avLst>
          </a:prstGeom>
          <a:solidFill>
            <a:srgbClr val="801F17"/>
          </a:solidFill>
          <a:ln>
            <a:noFill/>
          </a:ln>
          <a:effectLst>
            <a:outerShdw blurRad="71438" rotWithShape="0" algn="bl" dist="9525">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21"/>
          <p:cNvSpPr/>
          <p:nvPr/>
        </p:nvSpPr>
        <p:spPr>
          <a:xfrm flipH="1" rot="-9000757">
            <a:off x="3465246" y="1680745"/>
            <a:ext cx="2690226" cy="2690226"/>
          </a:xfrm>
          <a:prstGeom prst="blockArc">
            <a:avLst>
              <a:gd fmla="val 17967225" name="adj1"/>
              <a:gd fmla="val 1529547" name="adj2"/>
              <a:gd fmla="val 9279" name="adj3"/>
            </a:avLst>
          </a:prstGeom>
          <a:solidFill>
            <a:srgbClr val="D83729"/>
          </a:solidFill>
          <a:ln>
            <a:noFill/>
          </a:ln>
          <a:effectLst>
            <a:outerShdw blurRad="71438" rotWithShape="0" algn="bl" dir="5400000" dist="9525">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21"/>
          <p:cNvSpPr/>
          <p:nvPr/>
        </p:nvSpPr>
        <p:spPr>
          <a:xfrm rot="8100000">
            <a:off x="3409732" y="2851425"/>
            <a:ext cx="363170" cy="363170"/>
          </a:xfrm>
          <a:prstGeom prst="rtTriangle">
            <a:avLst/>
          </a:prstGeom>
          <a:solidFill>
            <a:srgbClr val="801F1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21"/>
          <p:cNvSpPr/>
          <p:nvPr/>
        </p:nvSpPr>
        <p:spPr>
          <a:xfrm rot="-2700000">
            <a:off x="5842240" y="2844263"/>
            <a:ext cx="363170" cy="363170"/>
          </a:xfrm>
          <a:prstGeom prst="rtTriangle">
            <a:avLst/>
          </a:prstGeom>
          <a:solidFill>
            <a:srgbClr val="801F1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21"/>
          <p:cNvSpPr/>
          <p:nvPr/>
        </p:nvSpPr>
        <p:spPr>
          <a:xfrm rot="2700000">
            <a:off x="4625635" y="4057036"/>
            <a:ext cx="363170" cy="363170"/>
          </a:xfrm>
          <a:prstGeom prst="rtTriangle">
            <a:avLst/>
          </a:prstGeom>
          <a:solidFill>
            <a:srgbClr val="D837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21"/>
          <p:cNvSpPr/>
          <p:nvPr/>
        </p:nvSpPr>
        <p:spPr>
          <a:xfrm rot="-8100000">
            <a:off x="4626328" y="1621368"/>
            <a:ext cx="363170" cy="363170"/>
          </a:xfrm>
          <a:prstGeom prst="rtTriangle">
            <a:avLst/>
          </a:prstGeom>
          <a:solidFill>
            <a:srgbClr val="D837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64" name="Google Shape;164;p21"/>
          <p:cNvPicPr preferRelativeResize="0"/>
          <p:nvPr/>
        </p:nvPicPr>
        <p:blipFill rotWithShape="1">
          <a:blip r:embed="rId5">
            <a:alphaModFix/>
          </a:blip>
          <a:srcRect b="4761" l="0" r="0" t="0"/>
          <a:stretch/>
        </p:blipFill>
        <p:spPr>
          <a:xfrm>
            <a:off x="4243600" y="2442337"/>
            <a:ext cx="1127950" cy="1156912"/>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